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4"/>
  </p:sldMasterIdLst>
  <p:notesMasterIdLst>
    <p:notesMasterId r:id="rId29"/>
  </p:notesMasterIdLst>
  <p:handoutMasterIdLst>
    <p:handoutMasterId r:id="rId30"/>
  </p:handoutMasterIdLst>
  <p:sldIdLst>
    <p:sldId id="312" r:id="rId5"/>
    <p:sldId id="304" r:id="rId6"/>
    <p:sldId id="327" r:id="rId7"/>
    <p:sldId id="322" r:id="rId8"/>
    <p:sldId id="330" r:id="rId9"/>
    <p:sldId id="307" r:id="rId10"/>
    <p:sldId id="284" r:id="rId11"/>
    <p:sldId id="326" r:id="rId12"/>
    <p:sldId id="324" r:id="rId13"/>
    <p:sldId id="318" r:id="rId14"/>
    <p:sldId id="335" r:id="rId15"/>
    <p:sldId id="281" r:id="rId16"/>
    <p:sldId id="315" r:id="rId17"/>
    <p:sldId id="332" r:id="rId18"/>
    <p:sldId id="338" r:id="rId19"/>
    <p:sldId id="340" r:id="rId20"/>
    <p:sldId id="341" r:id="rId21"/>
    <p:sldId id="342" r:id="rId22"/>
    <p:sldId id="314" r:id="rId23"/>
    <p:sldId id="282" r:id="rId24"/>
    <p:sldId id="336" r:id="rId25"/>
    <p:sldId id="343" r:id="rId26"/>
    <p:sldId id="344" r:id="rId27"/>
    <p:sldId id="297" r:id="rId28"/>
  </p:sldIdLst>
  <p:sldSz cx="12192000" cy="6858000"/>
  <p:notesSz cx="13716000" cy="2438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orient="horz" pos="2616" userDrawn="1">
          <p15:clr>
            <a:srgbClr val="A4A3A4"/>
          </p15:clr>
        </p15:guide>
        <p15:guide id="4" orient="horz" pos="3264" userDrawn="1">
          <p15:clr>
            <a:srgbClr val="A4A3A4"/>
          </p15:clr>
        </p15:guide>
        <p15:guide id="5" pos="6912" userDrawn="1">
          <p15:clr>
            <a:srgbClr val="A4A3A4"/>
          </p15:clr>
        </p15:guide>
        <p15:guide id="6" orient="horz" userDrawn="1">
          <p15:clr>
            <a:srgbClr val="A4A3A4"/>
          </p15:clr>
        </p15:guide>
        <p15:guide id="7" orient="horz" pos="4008" userDrawn="1">
          <p15:clr>
            <a:srgbClr val="A4A3A4"/>
          </p15:clr>
        </p15:guide>
        <p15:guide id="9" orient="horz" pos="2352" userDrawn="1">
          <p15:clr>
            <a:srgbClr val="A4A3A4"/>
          </p15:clr>
        </p15:guide>
        <p15:guide id="12" pos="6696" userDrawn="1">
          <p15:clr>
            <a:srgbClr val="A4A3A4"/>
          </p15:clr>
        </p15:guide>
        <p15:guide id="15" pos="2136" userDrawn="1">
          <p15:clr>
            <a:srgbClr val="A4A3A4"/>
          </p15:clr>
        </p15:guide>
        <p15:guide id="16" pos="2760" userDrawn="1">
          <p15:clr>
            <a:srgbClr val="A4A3A4"/>
          </p15:clr>
        </p15:guide>
        <p15:guide id="17" pos="3288" userDrawn="1">
          <p15:clr>
            <a:srgbClr val="A4A3A4"/>
          </p15:clr>
        </p15:guide>
        <p15:guide id="18" pos="4032" userDrawn="1">
          <p15:clr>
            <a:srgbClr val="A4A3A4"/>
          </p15:clr>
        </p15:guide>
        <p15:guide id="19" pos="4392" userDrawn="1">
          <p15:clr>
            <a:srgbClr val="A4A3A4"/>
          </p15:clr>
        </p15:guide>
        <p15:guide id="20" pos="4944" userDrawn="1">
          <p15:clr>
            <a:srgbClr val="A4A3A4"/>
          </p15:clr>
        </p15:guide>
        <p15:guide id="21" pos="5544" userDrawn="1">
          <p15:clr>
            <a:srgbClr val="A4A3A4"/>
          </p15:clr>
        </p15:guide>
        <p15:guide id="22" pos="6072" userDrawn="1">
          <p15:clr>
            <a:srgbClr val="A4A3A4"/>
          </p15:clr>
        </p15:guide>
        <p15:guide id="23" orient="horz" pos="2448" userDrawn="1">
          <p15:clr>
            <a:srgbClr val="A4A3A4"/>
          </p15:clr>
        </p15:guide>
        <p15:guide id="25" pos="5256" userDrawn="1">
          <p15:clr>
            <a:srgbClr val="A4A3A4"/>
          </p15:clr>
        </p15:guide>
        <p15:guide id="26" pos="726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FAF6"/>
    <a:srgbClr val="AAC3E8"/>
    <a:srgbClr val="1F2C8F"/>
    <a:srgbClr val="0F1646"/>
    <a:srgbClr val="F5CDCE"/>
    <a:srgbClr val="F5F5F5"/>
    <a:srgbClr val="D2D592"/>
    <a:srgbClr val="139DD9"/>
    <a:srgbClr val="202C8F"/>
    <a:srgbClr val="FDFB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2A7FAA9-1AB2-ABB2-F0AA-A3E26B849EF4}" v="866" dt="2024-08-16T22:26:58.477"/>
    <p1510:client id="{529AF9D8-58DA-8288-D360-0E05CAB40F4C}" v="496" dt="2024-08-16T09:40:45.281"/>
    <p1510:client id="{576A702F-038F-4878-A47D-6FA84923B5C9}" v="197" dt="2024-08-17T08:16:42.222"/>
    <p1510:client id="{DB865040-EF5C-4248-BFDD-83315F556E12}" v="92" dt="2024-08-16T09:55:55.370"/>
    <p1510:client id="{DDA72C1E-862B-4A25-9137-867523DC6EED}" v="260" dt="2024-08-16T12:30:57.430"/>
  </p1510:revLst>
</p1510:revInfo>
</file>

<file path=ppt/tableStyles.xml><?xml version="1.0" encoding="utf-8"?>
<a:tblStyleLst xmlns:a="http://schemas.openxmlformats.org/drawingml/2006/main" def="{3B4B98B0-60AC-42C2-AFA5-B58CD77FA1E5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6307" autoAdjust="0"/>
  </p:normalViewPr>
  <p:slideViewPr>
    <p:cSldViewPr snapToGrid="0">
      <p:cViewPr varScale="1">
        <p:scale>
          <a:sx n="70" d="100"/>
          <a:sy n="70" d="100"/>
        </p:scale>
        <p:origin x="149" y="62"/>
      </p:cViewPr>
      <p:guideLst>
        <p:guide orient="horz" pos="2616"/>
        <p:guide orient="horz" pos="3264"/>
        <p:guide pos="6912"/>
        <p:guide orient="horz"/>
        <p:guide orient="horz" pos="4008"/>
        <p:guide orient="horz" pos="2352"/>
        <p:guide pos="6696"/>
        <p:guide pos="2136"/>
        <p:guide pos="2760"/>
        <p:guide pos="3288"/>
        <p:guide pos="4032"/>
        <p:guide pos="4392"/>
        <p:guide pos="4944"/>
        <p:guide pos="5544"/>
        <p:guide pos="6072"/>
        <p:guide orient="horz" pos="2448"/>
        <p:guide pos="5256"/>
        <p:guide pos="7261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handoutMaster" Target="handoutMasters/handoutMaster1.xml"/><Relationship Id="rId35" Type="http://schemas.microsoft.com/office/2015/10/relationships/revisionInfo" Target="revisionInfo.xml"/><Relationship Id="rId8" Type="http://schemas.openxmlformats.org/officeDocument/2006/relationships/slide" Target="slides/slide4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wfh\papers2024\amta\seamless_error_counts_no_umbuso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Sheet2!$C$1</c:f>
              <c:strCache>
                <c:ptCount val="1"/>
                <c:pt idx="0">
                  <c:v>Minor</c:v>
                </c:pt>
              </c:strCache>
            </c:strRef>
          </c:tx>
          <c:spPr>
            <a:solidFill>
              <a:srgbClr val="AAC3E8"/>
            </a:solidFill>
            <a:ln>
              <a:noFill/>
            </a:ln>
            <a:effectLst/>
          </c:spPr>
          <c:invertIfNegative val="0"/>
          <c:cat>
            <c:multiLvlStrRef>
              <c:f>Sheet2!$A$2:$B$38</c:f>
              <c:multiLvlStrCache>
                <c:ptCount val="37"/>
                <c:lvl>
                  <c:pt idx="0">
                    <c:v>  </c:v>
                  </c:pt>
                  <c:pt idx="1">
                    <c:v>Seamless</c:v>
                  </c:pt>
                  <c:pt idx="2">
                    <c:v>Cascade</c:v>
                  </c:pt>
                  <c:pt idx="5">
                    <c:v>Seamless</c:v>
                  </c:pt>
                  <c:pt idx="6">
                    <c:v>Cascade</c:v>
                  </c:pt>
                  <c:pt idx="9">
                    <c:v>Seamless</c:v>
                  </c:pt>
                  <c:pt idx="10">
                    <c:v>Cascade</c:v>
                  </c:pt>
                  <c:pt idx="13">
                    <c:v>Seamless</c:v>
                  </c:pt>
                  <c:pt idx="14">
                    <c:v>Cascade</c:v>
                  </c:pt>
                  <c:pt idx="17">
                    <c:v>Seamless</c:v>
                  </c:pt>
                  <c:pt idx="18">
                    <c:v>Cascade</c:v>
                  </c:pt>
                  <c:pt idx="21">
                    <c:v>Seamless</c:v>
                  </c:pt>
                  <c:pt idx="22">
                    <c:v>Cascade</c:v>
                  </c:pt>
                  <c:pt idx="25">
                    <c:v>Seamless</c:v>
                  </c:pt>
                  <c:pt idx="26">
                    <c:v>Cascade</c:v>
                  </c:pt>
                  <c:pt idx="29">
                    <c:v>Seamless</c:v>
                  </c:pt>
                  <c:pt idx="30">
                    <c:v>Cascade</c:v>
                  </c:pt>
                  <c:pt idx="33">
                    <c:v>Seamless</c:v>
                  </c:pt>
                  <c:pt idx="34">
                    <c:v>Cascade</c:v>
                  </c:pt>
                  <c:pt idx="35">
                    <c:v> </c:v>
                  </c:pt>
                  <c:pt idx="36">
                    <c:v> </c:v>
                  </c:pt>
                </c:lvl>
                <c:lvl>
                  <c:pt idx="0">
                    <c:v>Other - 
Other</c:v>
                  </c:pt>
                  <c:pt idx="4">
                    <c:v>Task - 
Timing</c:v>
                  </c:pt>
                  <c:pt idx="8">
                    <c:v>Translation -
Accuracy</c:v>
                  </c:pt>
                  <c:pt idx="12">
                    <c:v>Translation - 
Linguistic 
convention</c:v>
                  </c:pt>
                  <c:pt idx="16">
                    <c:v>Translation - 
Terminology</c:v>
                  </c:pt>
                  <c:pt idx="20">
                    <c:v>Voice - 
Appropriateness</c:v>
                  </c:pt>
                  <c:pt idx="24">
                    <c:v>Voice - 
Expressivity</c:v>
                  </c:pt>
                  <c:pt idx="28">
                    <c:v>Voice - 
Intelligibility</c:v>
                  </c:pt>
                  <c:pt idx="32">
                    <c:v>Voice - 
Voice 
quality</c:v>
                  </c:pt>
                  <c:pt idx="36">
                    <c:v>   </c:v>
                  </c:pt>
                </c:lvl>
              </c:multiLvlStrCache>
            </c:multiLvlStrRef>
          </c:cat>
          <c:val>
            <c:numRef>
              <c:f>Sheet2!$C$2:$C$37</c:f>
              <c:numCache>
                <c:formatCode>General</c:formatCode>
                <c:ptCount val="36"/>
                <c:pt idx="1">
                  <c:v>0</c:v>
                </c:pt>
                <c:pt idx="2">
                  <c:v>0</c:v>
                </c:pt>
                <c:pt idx="5">
                  <c:v>2</c:v>
                </c:pt>
                <c:pt idx="6">
                  <c:v>0</c:v>
                </c:pt>
                <c:pt idx="9">
                  <c:v>1</c:v>
                </c:pt>
                <c:pt idx="10">
                  <c:v>0</c:v>
                </c:pt>
                <c:pt idx="13">
                  <c:v>0</c:v>
                </c:pt>
                <c:pt idx="14">
                  <c:v>0</c:v>
                </c:pt>
                <c:pt idx="17">
                  <c:v>0</c:v>
                </c:pt>
                <c:pt idx="18">
                  <c:v>0</c:v>
                </c:pt>
                <c:pt idx="21">
                  <c:v>3</c:v>
                </c:pt>
                <c:pt idx="22">
                  <c:v>17</c:v>
                </c:pt>
                <c:pt idx="25">
                  <c:v>2</c:v>
                </c:pt>
                <c:pt idx="26">
                  <c:v>2</c:v>
                </c:pt>
                <c:pt idx="29">
                  <c:v>0</c:v>
                </c:pt>
                <c:pt idx="30">
                  <c:v>0</c:v>
                </c:pt>
                <c:pt idx="33">
                  <c:v>11</c:v>
                </c:pt>
                <c:pt idx="34">
                  <c:v>9</c:v>
                </c:pt>
                <c:pt idx="35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A8E-4B9D-A1E4-E81AD696D39F}"/>
            </c:ext>
          </c:extLst>
        </c:ser>
        <c:ser>
          <c:idx val="1"/>
          <c:order val="1"/>
          <c:tx>
            <c:strRef>
              <c:f>Sheet2!$D$1</c:f>
              <c:strCache>
                <c:ptCount val="1"/>
                <c:pt idx="0">
                  <c:v>Major</c:v>
                </c:pt>
              </c:strCache>
            </c:strRef>
          </c:tx>
          <c:spPr>
            <a:solidFill>
              <a:srgbClr val="1F2C8F"/>
            </a:solidFill>
            <a:ln>
              <a:noFill/>
            </a:ln>
            <a:effectLst/>
          </c:spPr>
          <c:invertIfNegative val="0"/>
          <c:cat>
            <c:multiLvlStrRef>
              <c:f>Sheet2!$A$2:$B$38</c:f>
              <c:multiLvlStrCache>
                <c:ptCount val="37"/>
                <c:lvl>
                  <c:pt idx="0">
                    <c:v>  </c:v>
                  </c:pt>
                  <c:pt idx="1">
                    <c:v>Seamless</c:v>
                  </c:pt>
                  <c:pt idx="2">
                    <c:v>Cascade</c:v>
                  </c:pt>
                  <c:pt idx="5">
                    <c:v>Seamless</c:v>
                  </c:pt>
                  <c:pt idx="6">
                    <c:v>Cascade</c:v>
                  </c:pt>
                  <c:pt idx="9">
                    <c:v>Seamless</c:v>
                  </c:pt>
                  <c:pt idx="10">
                    <c:v>Cascade</c:v>
                  </c:pt>
                  <c:pt idx="13">
                    <c:v>Seamless</c:v>
                  </c:pt>
                  <c:pt idx="14">
                    <c:v>Cascade</c:v>
                  </c:pt>
                  <c:pt idx="17">
                    <c:v>Seamless</c:v>
                  </c:pt>
                  <c:pt idx="18">
                    <c:v>Cascade</c:v>
                  </c:pt>
                  <c:pt idx="21">
                    <c:v>Seamless</c:v>
                  </c:pt>
                  <c:pt idx="22">
                    <c:v>Cascade</c:v>
                  </c:pt>
                  <c:pt idx="25">
                    <c:v>Seamless</c:v>
                  </c:pt>
                  <c:pt idx="26">
                    <c:v>Cascade</c:v>
                  </c:pt>
                  <c:pt idx="29">
                    <c:v>Seamless</c:v>
                  </c:pt>
                  <c:pt idx="30">
                    <c:v>Cascade</c:v>
                  </c:pt>
                  <c:pt idx="33">
                    <c:v>Seamless</c:v>
                  </c:pt>
                  <c:pt idx="34">
                    <c:v>Cascade</c:v>
                  </c:pt>
                  <c:pt idx="35">
                    <c:v> </c:v>
                  </c:pt>
                  <c:pt idx="36">
                    <c:v> </c:v>
                  </c:pt>
                </c:lvl>
                <c:lvl>
                  <c:pt idx="0">
                    <c:v>Other - 
Other</c:v>
                  </c:pt>
                  <c:pt idx="4">
                    <c:v>Task - 
Timing</c:v>
                  </c:pt>
                  <c:pt idx="8">
                    <c:v>Translation -
Accuracy</c:v>
                  </c:pt>
                  <c:pt idx="12">
                    <c:v>Translation - 
Linguistic 
convention</c:v>
                  </c:pt>
                  <c:pt idx="16">
                    <c:v>Translation - 
Terminology</c:v>
                  </c:pt>
                  <c:pt idx="20">
                    <c:v>Voice - 
Appropriateness</c:v>
                  </c:pt>
                  <c:pt idx="24">
                    <c:v>Voice - 
Expressivity</c:v>
                  </c:pt>
                  <c:pt idx="28">
                    <c:v>Voice - 
Intelligibility</c:v>
                  </c:pt>
                  <c:pt idx="32">
                    <c:v>Voice - 
Voice 
quality</c:v>
                  </c:pt>
                  <c:pt idx="36">
                    <c:v>   </c:v>
                  </c:pt>
                </c:lvl>
              </c:multiLvlStrCache>
            </c:multiLvlStrRef>
          </c:cat>
          <c:val>
            <c:numRef>
              <c:f>Sheet2!$D$2:$D$37</c:f>
              <c:numCache>
                <c:formatCode>General</c:formatCode>
                <c:ptCount val="36"/>
                <c:pt idx="1">
                  <c:v>0</c:v>
                </c:pt>
                <c:pt idx="2">
                  <c:v>2</c:v>
                </c:pt>
                <c:pt idx="5">
                  <c:v>0</c:v>
                </c:pt>
                <c:pt idx="6">
                  <c:v>5</c:v>
                </c:pt>
                <c:pt idx="9">
                  <c:v>0</c:v>
                </c:pt>
                <c:pt idx="10">
                  <c:v>1</c:v>
                </c:pt>
                <c:pt idx="13">
                  <c:v>0</c:v>
                </c:pt>
                <c:pt idx="14">
                  <c:v>0</c:v>
                </c:pt>
                <c:pt idx="17">
                  <c:v>0</c:v>
                </c:pt>
                <c:pt idx="18">
                  <c:v>0</c:v>
                </c:pt>
                <c:pt idx="21">
                  <c:v>1</c:v>
                </c:pt>
                <c:pt idx="22">
                  <c:v>3</c:v>
                </c:pt>
                <c:pt idx="25">
                  <c:v>4</c:v>
                </c:pt>
                <c:pt idx="26">
                  <c:v>4</c:v>
                </c:pt>
                <c:pt idx="29">
                  <c:v>4</c:v>
                </c:pt>
                <c:pt idx="30">
                  <c:v>2</c:v>
                </c:pt>
                <c:pt idx="33">
                  <c:v>7</c:v>
                </c:pt>
                <c:pt idx="34">
                  <c:v>8</c:v>
                </c:pt>
                <c:pt idx="35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A8E-4B9D-A1E4-E81AD696D39F}"/>
            </c:ext>
          </c:extLst>
        </c:ser>
        <c:ser>
          <c:idx val="2"/>
          <c:order val="2"/>
          <c:tx>
            <c:strRef>
              <c:f>Sheet2!$E$1</c:f>
              <c:strCache>
                <c:ptCount val="1"/>
                <c:pt idx="0">
                  <c:v>Critical</c:v>
                </c:pt>
              </c:strCache>
            </c:strRef>
          </c:tx>
          <c:spPr>
            <a:solidFill>
              <a:srgbClr val="0F1646"/>
            </a:solidFill>
            <a:ln>
              <a:noFill/>
            </a:ln>
            <a:effectLst/>
          </c:spPr>
          <c:invertIfNegative val="0"/>
          <c:cat>
            <c:multiLvlStrRef>
              <c:f>Sheet2!$A$2:$B$38</c:f>
              <c:multiLvlStrCache>
                <c:ptCount val="37"/>
                <c:lvl>
                  <c:pt idx="0">
                    <c:v>  </c:v>
                  </c:pt>
                  <c:pt idx="1">
                    <c:v>Seamless</c:v>
                  </c:pt>
                  <c:pt idx="2">
                    <c:v>Cascade</c:v>
                  </c:pt>
                  <c:pt idx="5">
                    <c:v>Seamless</c:v>
                  </c:pt>
                  <c:pt idx="6">
                    <c:v>Cascade</c:v>
                  </c:pt>
                  <c:pt idx="9">
                    <c:v>Seamless</c:v>
                  </c:pt>
                  <c:pt idx="10">
                    <c:v>Cascade</c:v>
                  </c:pt>
                  <c:pt idx="13">
                    <c:v>Seamless</c:v>
                  </c:pt>
                  <c:pt idx="14">
                    <c:v>Cascade</c:v>
                  </c:pt>
                  <c:pt idx="17">
                    <c:v>Seamless</c:v>
                  </c:pt>
                  <c:pt idx="18">
                    <c:v>Cascade</c:v>
                  </c:pt>
                  <c:pt idx="21">
                    <c:v>Seamless</c:v>
                  </c:pt>
                  <c:pt idx="22">
                    <c:v>Cascade</c:v>
                  </c:pt>
                  <c:pt idx="25">
                    <c:v>Seamless</c:v>
                  </c:pt>
                  <c:pt idx="26">
                    <c:v>Cascade</c:v>
                  </c:pt>
                  <c:pt idx="29">
                    <c:v>Seamless</c:v>
                  </c:pt>
                  <c:pt idx="30">
                    <c:v>Cascade</c:v>
                  </c:pt>
                  <c:pt idx="33">
                    <c:v>Seamless</c:v>
                  </c:pt>
                  <c:pt idx="34">
                    <c:v>Cascade</c:v>
                  </c:pt>
                  <c:pt idx="35">
                    <c:v> </c:v>
                  </c:pt>
                  <c:pt idx="36">
                    <c:v> </c:v>
                  </c:pt>
                </c:lvl>
                <c:lvl>
                  <c:pt idx="0">
                    <c:v>Other - 
Other</c:v>
                  </c:pt>
                  <c:pt idx="4">
                    <c:v>Task - 
Timing</c:v>
                  </c:pt>
                  <c:pt idx="8">
                    <c:v>Translation -
Accuracy</c:v>
                  </c:pt>
                  <c:pt idx="12">
                    <c:v>Translation - 
Linguistic 
convention</c:v>
                  </c:pt>
                  <c:pt idx="16">
                    <c:v>Translation - 
Terminology</c:v>
                  </c:pt>
                  <c:pt idx="20">
                    <c:v>Voice - 
Appropriateness</c:v>
                  </c:pt>
                  <c:pt idx="24">
                    <c:v>Voice - 
Expressivity</c:v>
                  </c:pt>
                  <c:pt idx="28">
                    <c:v>Voice - 
Intelligibility</c:v>
                  </c:pt>
                  <c:pt idx="32">
                    <c:v>Voice - 
Voice 
quality</c:v>
                  </c:pt>
                  <c:pt idx="36">
                    <c:v>   </c:v>
                  </c:pt>
                </c:lvl>
              </c:multiLvlStrCache>
            </c:multiLvlStrRef>
          </c:cat>
          <c:val>
            <c:numRef>
              <c:f>Sheet2!$E$2:$E$37</c:f>
              <c:numCache>
                <c:formatCode>General</c:formatCode>
                <c:ptCount val="36"/>
                <c:pt idx="1">
                  <c:v>5</c:v>
                </c:pt>
                <c:pt idx="2">
                  <c:v>0</c:v>
                </c:pt>
                <c:pt idx="5">
                  <c:v>5</c:v>
                </c:pt>
                <c:pt idx="6">
                  <c:v>5</c:v>
                </c:pt>
                <c:pt idx="9">
                  <c:v>7</c:v>
                </c:pt>
                <c:pt idx="10">
                  <c:v>11</c:v>
                </c:pt>
                <c:pt idx="13">
                  <c:v>1</c:v>
                </c:pt>
                <c:pt idx="14">
                  <c:v>2</c:v>
                </c:pt>
                <c:pt idx="17">
                  <c:v>1</c:v>
                </c:pt>
                <c:pt idx="18">
                  <c:v>3</c:v>
                </c:pt>
                <c:pt idx="21">
                  <c:v>0</c:v>
                </c:pt>
                <c:pt idx="22">
                  <c:v>5</c:v>
                </c:pt>
                <c:pt idx="25">
                  <c:v>0</c:v>
                </c:pt>
                <c:pt idx="26">
                  <c:v>3</c:v>
                </c:pt>
                <c:pt idx="29">
                  <c:v>7</c:v>
                </c:pt>
                <c:pt idx="30">
                  <c:v>1</c:v>
                </c:pt>
                <c:pt idx="33">
                  <c:v>0</c:v>
                </c:pt>
                <c:pt idx="34">
                  <c:v>3</c:v>
                </c:pt>
                <c:pt idx="35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A8E-4B9D-A1E4-E81AD696D39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"/>
        <c:overlap val="100"/>
        <c:axId val="286301728"/>
        <c:axId val="286299232"/>
      </c:barChart>
      <c:catAx>
        <c:axId val="2863017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5400000" spcFirstLastPara="1" vertOverflow="ellipsis" wrap="square" anchor="ctr" anchorCtr="0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Sabon Next LT" panose="02000500000000000000" pitchFamily="2" charset="0"/>
                <a:ea typeface="+mn-ea"/>
                <a:cs typeface="Sabon Next LT" panose="02000500000000000000" pitchFamily="2" charset="0"/>
              </a:defRPr>
            </a:pPr>
            <a:endParaRPr lang="en-US"/>
          </a:p>
        </c:txPr>
        <c:crossAx val="286299232"/>
        <c:crosses val="autoZero"/>
        <c:auto val="1"/>
        <c:lblAlgn val="ctr"/>
        <c:lblOffset val="100"/>
        <c:noMultiLvlLbl val="0"/>
      </c:catAx>
      <c:valAx>
        <c:axId val="2862992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8630172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Sabon Next LT" panose="02000500000000000000" pitchFamily="2" charset="0"/>
                <a:ea typeface="+mn-ea"/>
                <a:cs typeface="Sabon Next LT" panose="02000500000000000000" pitchFamily="2" charset="0"/>
              </a:defRPr>
            </a:pPr>
            <a:endParaRPr lang="en-US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Sabon Next LT" panose="02000500000000000000" pitchFamily="2" charset="0"/>
                <a:ea typeface="+mn-ea"/>
                <a:cs typeface="Sabon Next LT" panose="02000500000000000000" pitchFamily="2" charset="0"/>
              </a:defRPr>
            </a:pPr>
            <a:endParaRPr lang="en-US"/>
          </a:p>
        </c:txPr>
      </c:legendEntry>
      <c:legendEntry>
        <c:idx val="2"/>
        <c:txPr>
          <a:bodyPr rot="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Sabon Next LT" panose="02000500000000000000" pitchFamily="2" charset="0"/>
                <a:ea typeface="+mn-ea"/>
                <a:cs typeface="Sabon Next LT" panose="02000500000000000000" pitchFamily="2" charset="0"/>
              </a:defRPr>
            </a:pPr>
            <a:endParaRPr lang="en-US"/>
          </a:p>
        </c:txPr>
      </c:legendEntry>
      <c:layout>
        <c:manualLayout>
          <c:xMode val="edge"/>
          <c:yMode val="edge"/>
          <c:x val="3.3276184817255992E-2"/>
          <c:y val="4.8092890306897812E-2"/>
          <c:w val="0.33383779907330219"/>
          <c:h val="7.326841587712966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Sabon Next LT" panose="02000500000000000000" pitchFamily="2" charset="0"/>
              <a:ea typeface="+mn-ea"/>
              <a:cs typeface="Sabon Next LT" panose="02000500000000000000" pitchFamily="2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rgbClr val="FDFAF6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2426ABF-A8C0-D94B-8DA4-89B3D95177F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73E1C36-C21F-0B70-27E7-5B59DAE2756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7769225" y="0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970FB6-164E-0840-A35B-09E9F3D45F76}" type="datetimeyyyy">
              <a:rPr lang="en-US" smtClean="0"/>
              <a:t>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942066-244B-8673-5E9A-26E4265AD0B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23161625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30EE97-1F54-6631-A4BB-FD938296488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7769225" y="23161625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0BD0AB-C59E-4A46-83D3-F07787446B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783596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0866786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1pPr>
    <a:lvl2pPr marL="228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2pPr>
    <a:lvl3pPr marL="457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3pPr>
    <a:lvl4pPr marL="685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4pPr>
    <a:lvl5pPr marL="9144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5pPr>
    <a:lvl6pPr marL="11430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6pPr>
    <a:lvl7pPr marL="1371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7pPr>
    <a:lvl8pPr marL="1600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8pPr>
    <a:lvl9pPr marL="1828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76548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Translatotron2, Translatotron3, End-to-end Speech Translation via Cross-modal Progressive Training, LLaST  Improved End-to-end Speech Translation System Leveraged by Large Language Models, Recent Advances in End-to-End Simultaneous Speech Translation, Textless Speech-to-Speech Translation on Real Data, </a:t>
            </a:r>
          </a:p>
        </p:txBody>
      </p:sp>
    </p:spTree>
    <p:extLst>
      <p:ext uri="{BB962C8B-B14F-4D97-AF65-F5344CB8AC3E}">
        <p14:creationId xmlns:p14="http://schemas.microsoft.com/office/powerpoint/2010/main" val="9845417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3363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6530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7422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pPr>
              <a:spcBef>
                <a:spcPts val="1000"/>
              </a:spcBef>
            </a:pPr>
            <a:r>
              <a:rPr lang="en-US" b="1"/>
              <a:t>Articulation</a:t>
            </a:r>
            <a:endParaRPr lang="en-US"/>
          </a:p>
          <a:p>
            <a:pPr>
              <a:spcBef>
                <a:spcPts val="1000"/>
              </a:spcBef>
            </a:pPr>
            <a:endParaRPr lang="en-US"/>
          </a:p>
          <a:p>
            <a:pPr>
              <a:spcBef>
                <a:spcPts val="1000"/>
              </a:spcBef>
            </a:pPr>
            <a:r>
              <a:rPr lang="en-US"/>
              <a:t>Phoneme Error Rate (PER):</a:t>
            </a:r>
            <a:endParaRPr lang="en-US">
              <a:ea typeface="Calibri"/>
              <a:cs typeface="Calibri"/>
            </a:endParaRPr>
          </a:p>
          <a:p>
            <a:pPr marL="400050" lvl="1" indent="-347345">
              <a:spcBef>
                <a:spcPts val="1000"/>
              </a:spcBef>
              <a:buFont typeface="Courier New,monospace"/>
              <a:buChar char="o"/>
            </a:pPr>
            <a:r>
              <a:rPr lang="en-US"/>
              <a:t>Definition: Quantifies the accuracy of phoneme production by comparing expected vs. actual phonemes (similar to F1 phoneme)</a:t>
            </a:r>
            <a:endParaRPr lang="en-US">
              <a:ea typeface="Calibri"/>
              <a:cs typeface="Calibri"/>
            </a:endParaRPr>
          </a:p>
          <a:p>
            <a:pPr marL="400050" lvl="1" indent="-347345">
              <a:spcBef>
                <a:spcPts val="1000"/>
              </a:spcBef>
              <a:buFont typeface="Courier New,monospace"/>
              <a:buChar char="o"/>
            </a:pPr>
            <a:r>
              <a:rPr lang="en-US"/>
              <a:t>Method: Encodes voice into phonemes, then calculate PER to identify wrong phonemes. This metric is good for detecting pronunciation issues</a:t>
            </a:r>
            <a:endParaRPr lang="en-US">
              <a:ea typeface="Calibri"/>
              <a:cs typeface="Calibri"/>
            </a:endParaRPr>
          </a:p>
          <a:p>
            <a:pPr>
              <a:spcBef>
                <a:spcPts val="1000"/>
              </a:spcBef>
            </a:pPr>
            <a:r>
              <a:rPr lang="en-US"/>
              <a:t>Formant Analysis:</a:t>
            </a:r>
            <a:endParaRPr lang="en-US">
              <a:ea typeface="Calibri"/>
              <a:cs typeface="Calibri"/>
            </a:endParaRPr>
          </a:p>
          <a:p>
            <a:pPr marL="400050" lvl="1" indent="-347345">
              <a:spcBef>
                <a:spcPts val="1000"/>
              </a:spcBef>
              <a:buFont typeface="Courier New,monospace"/>
              <a:buChar char="o"/>
            </a:pPr>
            <a:r>
              <a:rPr lang="en-US"/>
              <a:t>Definition: Analyzes the resonant frequencies (formants) of the vocal tract, particularly crucial for vowel sounds</a:t>
            </a:r>
            <a:endParaRPr lang="en-US">
              <a:ea typeface="Calibri"/>
              <a:cs typeface="Calibri"/>
            </a:endParaRPr>
          </a:p>
          <a:p>
            <a:pPr marL="400050" lvl="1" indent="-347345">
              <a:spcBef>
                <a:spcPts val="1000"/>
              </a:spcBef>
              <a:buFont typeface="Courier New,monospace"/>
              <a:buChar char="o"/>
            </a:pPr>
            <a:r>
              <a:rPr lang="en-US"/>
              <a:t>Method: Use tool such as </a:t>
            </a:r>
            <a:r>
              <a:rPr lang="en-US" err="1"/>
              <a:t>Praat</a:t>
            </a:r>
            <a:r>
              <a:rPr lang="en-US"/>
              <a:t> to measure and compare formant frequencies (F1, F2, etc.) with expected values, detecting deviations that indicate articulation issues</a:t>
            </a:r>
          </a:p>
        </p:txBody>
      </p:sp>
    </p:spTree>
    <p:extLst>
      <p:ext uri="{BB962C8B-B14F-4D97-AF65-F5344CB8AC3E}">
        <p14:creationId xmlns:p14="http://schemas.microsoft.com/office/powerpoint/2010/main" val="27091621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pPr>
              <a:spcBef>
                <a:spcPts val="1000"/>
              </a:spcBef>
            </a:pPr>
            <a:r>
              <a:rPr lang="en-US" b="1"/>
              <a:t>Articulation</a:t>
            </a:r>
            <a:endParaRPr lang="en-US"/>
          </a:p>
          <a:p>
            <a:pPr>
              <a:spcBef>
                <a:spcPts val="1000"/>
              </a:spcBef>
            </a:pPr>
            <a:endParaRPr lang="en-US"/>
          </a:p>
          <a:p>
            <a:pPr>
              <a:spcBef>
                <a:spcPts val="1000"/>
              </a:spcBef>
            </a:pPr>
            <a:r>
              <a:rPr lang="en-US"/>
              <a:t>Phoneme Error Rate (PER):</a:t>
            </a:r>
            <a:endParaRPr lang="en-US">
              <a:ea typeface="Calibri"/>
              <a:cs typeface="Calibri"/>
            </a:endParaRPr>
          </a:p>
          <a:p>
            <a:pPr marL="400050" lvl="1" indent="-347345">
              <a:spcBef>
                <a:spcPts val="1000"/>
              </a:spcBef>
              <a:buFont typeface="Courier New,monospace"/>
              <a:buChar char="o"/>
            </a:pPr>
            <a:r>
              <a:rPr lang="en-US"/>
              <a:t>Definition: Quantifies the accuracy of phoneme production by comparing expected vs. actual phonemes (similar to F1 phoneme)</a:t>
            </a:r>
            <a:endParaRPr lang="en-US">
              <a:ea typeface="Calibri"/>
              <a:cs typeface="Calibri"/>
            </a:endParaRPr>
          </a:p>
          <a:p>
            <a:pPr marL="400050" lvl="1" indent="-347345">
              <a:spcBef>
                <a:spcPts val="1000"/>
              </a:spcBef>
              <a:buFont typeface="Courier New,monospace"/>
              <a:buChar char="o"/>
            </a:pPr>
            <a:r>
              <a:rPr lang="en-US"/>
              <a:t>Method: Encodes voice into phonemes, then calculate PER to identify wrong phonemes. This metric is good for detecting pronunciation issues</a:t>
            </a:r>
            <a:endParaRPr lang="en-US">
              <a:ea typeface="Calibri"/>
              <a:cs typeface="Calibri"/>
            </a:endParaRPr>
          </a:p>
          <a:p>
            <a:pPr>
              <a:spcBef>
                <a:spcPts val="1000"/>
              </a:spcBef>
            </a:pPr>
            <a:r>
              <a:rPr lang="en-US"/>
              <a:t>Formant Analysis:</a:t>
            </a:r>
            <a:endParaRPr lang="en-US">
              <a:ea typeface="Calibri"/>
              <a:cs typeface="Calibri"/>
            </a:endParaRPr>
          </a:p>
          <a:p>
            <a:pPr marL="400050" lvl="1" indent="-347345">
              <a:spcBef>
                <a:spcPts val="1000"/>
              </a:spcBef>
              <a:buFont typeface="Courier New,monospace"/>
              <a:buChar char="o"/>
            </a:pPr>
            <a:r>
              <a:rPr lang="en-US"/>
              <a:t>Definition: Analyzes the resonant frequencies (formants) of the vocal tract, particularly crucial for vowel sounds</a:t>
            </a:r>
            <a:endParaRPr lang="en-US">
              <a:ea typeface="Calibri"/>
              <a:cs typeface="Calibri"/>
            </a:endParaRPr>
          </a:p>
          <a:p>
            <a:pPr marL="400050" lvl="1" indent="-347345">
              <a:spcBef>
                <a:spcPts val="1000"/>
              </a:spcBef>
              <a:buFont typeface="Courier New,monospace"/>
              <a:buChar char="o"/>
            </a:pPr>
            <a:r>
              <a:rPr lang="en-US"/>
              <a:t>Method: Use tool such as </a:t>
            </a:r>
            <a:r>
              <a:rPr lang="en-US" err="1"/>
              <a:t>Praat</a:t>
            </a:r>
            <a:r>
              <a:rPr lang="en-US"/>
              <a:t> to measure and compare formant frequencies (F1, F2, etc.) with expected values, detecting deviations that indicate articulation issues</a:t>
            </a:r>
          </a:p>
        </p:txBody>
      </p:sp>
    </p:spTree>
    <p:extLst>
      <p:ext uri="{BB962C8B-B14F-4D97-AF65-F5344CB8AC3E}">
        <p14:creationId xmlns:p14="http://schemas.microsoft.com/office/powerpoint/2010/main" val="7331340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pPr>
              <a:spcBef>
                <a:spcPts val="1000"/>
              </a:spcBef>
            </a:pPr>
            <a:r>
              <a:rPr lang="en-US" b="1"/>
              <a:t>Articulation</a:t>
            </a:r>
            <a:endParaRPr lang="en-US"/>
          </a:p>
          <a:p>
            <a:pPr>
              <a:spcBef>
                <a:spcPts val="1000"/>
              </a:spcBef>
            </a:pPr>
            <a:endParaRPr lang="en-US"/>
          </a:p>
          <a:p>
            <a:pPr>
              <a:spcBef>
                <a:spcPts val="1000"/>
              </a:spcBef>
            </a:pPr>
            <a:r>
              <a:rPr lang="en-US"/>
              <a:t>Phoneme Error Rate (PER):</a:t>
            </a:r>
            <a:endParaRPr lang="en-US">
              <a:ea typeface="Calibri"/>
              <a:cs typeface="Calibri"/>
            </a:endParaRPr>
          </a:p>
          <a:p>
            <a:pPr marL="400050" lvl="1" indent="-347345">
              <a:spcBef>
                <a:spcPts val="1000"/>
              </a:spcBef>
              <a:buFont typeface="Courier New,monospace"/>
              <a:buChar char="o"/>
            </a:pPr>
            <a:r>
              <a:rPr lang="en-US"/>
              <a:t>Definition: Quantifies the accuracy of phoneme production by comparing expected vs. actual phonemes (similar to F1 phoneme)</a:t>
            </a:r>
            <a:endParaRPr lang="en-US">
              <a:ea typeface="Calibri"/>
              <a:cs typeface="Calibri"/>
            </a:endParaRPr>
          </a:p>
          <a:p>
            <a:pPr marL="400050" lvl="1" indent="-347345">
              <a:spcBef>
                <a:spcPts val="1000"/>
              </a:spcBef>
              <a:buFont typeface="Courier New,monospace"/>
              <a:buChar char="o"/>
            </a:pPr>
            <a:r>
              <a:rPr lang="en-US"/>
              <a:t>Method: Encodes voice into phonemes, then calculate PER to identify wrong phonemes. This metric is good for detecting pronunciation issues</a:t>
            </a:r>
            <a:endParaRPr lang="en-US">
              <a:ea typeface="Calibri"/>
              <a:cs typeface="Calibri"/>
            </a:endParaRPr>
          </a:p>
          <a:p>
            <a:pPr>
              <a:spcBef>
                <a:spcPts val="1000"/>
              </a:spcBef>
            </a:pPr>
            <a:r>
              <a:rPr lang="en-US"/>
              <a:t>Formant Analysis:</a:t>
            </a:r>
            <a:endParaRPr lang="en-US">
              <a:ea typeface="Calibri"/>
              <a:cs typeface="Calibri"/>
            </a:endParaRPr>
          </a:p>
          <a:p>
            <a:pPr marL="400050" lvl="1" indent="-347345">
              <a:spcBef>
                <a:spcPts val="1000"/>
              </a:spcBef>
              <a:buFont typeface="Courier New,monospace"/>
              <a:buChar char="o"/>
            </a:pPr>
            <a:r>
              <a:rPr lang="en-US"/>
              <a:t>Definition: Analyzes the resonant frequencies (formants) of the vocal tract, particularly crucial for vowel sounds</a:t>
            </a:r>
            <a:endParaRPr lang="en-US">
              <a:ea typeface="Calibri"/>
              <a:cs typeface="Calibri"/>
            </a:endParaRPr>
          </a:p>
          <a:p>
            <a:pPr marL="400050" lvl="1" indent="-347345">
              <a:spcBef>
                <a:spcPts val="1000"/>
              </a:spcBef>
              <a:buFont typeface="Courier New,monospace"/>
              <a:buChar char="o"/>
            </a:pPr>
            <a:r>
              <a:rPr lang="en-US"/>
              <a:t>Method: Use tool such as </a:t>
            </a:r>
            <a:r>
              <a:rPr lang="en-US" err="1"/>
              <a:t>Praat</a:t>
            </a:r>
            <a:r>
              <a:rPr lang="en-US"/>
              <a:t> to measure and compare formant frequencies (F1, F2, etc.) with expected values, detecting deviations that indicate articulation issues</a:t>
            </a:r>
          </a:p>
        </p:txBody>
      </p:sp>
    </p:spTree>
    <p:extLst>
      <p:ext uri="{BB962C8B-B14F-4D97-AF65-F5344CB8AC3E}">
        <p14:creationId xmlns:p14="http://schemas.microsoft.com/office/powerpoint/2010/main" val="9683139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cs typeface="Sabon Next LT"/>
              </a:rPr>
              <a:t>BLASER: </a:t>
            </a:r>
          </a:p>
          <a:p>
            <a:r>
              <a:rPr lang="en-US" dirty="0">
                <a:cs typeface="Sabon Next LT"/>
              </a:rPr>
              <a:t>Multilingual, multimodal evaluation framework, that evaluates translation quality using supervised human-annotated data.</a:t>
            </a:r>
          </a:p>
          <a:p>
            <a:r>
              <a:rPr lang="en-US" dirty="0">
                <a:cs typeface="Sabon Next LT"/>
              </a:rPr>
              <a:t>Directly encodes the speech of the source and target segments in a shared embedding space and computes the translation quality score.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14562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pPr>
              <a:spcBef>
                <a:spcPts val="1000"/>
              </a:spcBef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82849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670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773616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39772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33362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84726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b="1" dirty="0"/>
              <a:t>Positive Correlation</a:t>
            </a:r>
            <a:r>
              <a:rPr lang="en-US" dirty="0"/>
              <a:t>: An upward regression slope indicates that higher human evaluations generally correspond with better F1 scores, although the correlation is moderate.</a:t>
            </a:r>
          </a:p>
          <a:p>
            <a:pPr marL="171450" indent="-171450">
              <a:buFont typeface="Arial"/>
              <a:buChar char="•"/>
            </a:pPr>
            <a:r>
              <a:rPr lang="en-US" b="1" dirty="0"/>
              <a:t>Variability and Outliers</a:t>
            </a:r>
            <a:r>
              <a:rPr lang="en-US" dirty="0"/>
              <a:t>: Significant scatter and outliers suggest that factors beyond human scores influence F1 outcomes.</a:t>
            </a:r>
            <a:endParaRPr lang="en-US" dirty="0">
              <a:cs typeface="Calibri"/>
            </a:endParaRPr>
          </a:p>
          <a:p>
            <a:r>
              <a:rPr lang="en-US" dirty="0"/>
              <a:t>Next Steps:</a:t>
            </a:r>
            <a:endParaRPr lang="en-US" dirty="0"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 b="1" dirty="0"/>
              <a:t>Quantify Correlation</a:t>
            </a:r>
            <a:r>
              <a:rPr lang="en-US" dirty="0"/>
              <a:t>: Calculate the Pearson coefficient to measure the exact strength of the correlation.</a:t>
            </a:r>
            <a:endParaRPr lang="en-US" dirty="0"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 b="1" dirty="0"/>
              <a:t>Analyze Outliers</a:t>
            </a:r>
            <a:r>
              <a:rPr lang="en-US" dirty="0"/>
              <a:t>: Examine anomalies to understand disparities between model performance and human judgment.</a:t>
            </a:r>
            <a:endParaRPr lang="en-US" dirty="0"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 b="1" dirty="0"/>
              <a:t>Expand Analysis</a:t>
            </a:r>
            <a:r>
              <a:rPr lang="en-US" dirty="0"/>
              <a:t>: Include additional variables to deepen insights into the factors affecting F1 scores.</a:t>
            </a:r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5600770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3074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67506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88148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824869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49312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721250-A1F0-4E7C-9F1A-96E3E3FAD12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1149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721250-A1F0-4E7C-9F1A-96E3E3FAD12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2328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2488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Image 0">
            <a:extLst>
              <a:ext uri="{FF2B5EF4-FFF2-40B4-BE49-F238E27FC236}">
                <a16:creationId xmlns:a16="http://schemas.microsoft.com/office/drawing/2014/main" id="{BA5D5A72-CB6F-F8DE-E2C9-90459C8C3D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5295900" cy="6877050"/>
          </a:xfrm>
          <a:custGeom>
            <a:avLst/>
            <a:gdLst>
              <a:gd name="connsiteX0" fmla="*/ 0 w 5295900"/>
              <a:gd name="connsiteY0" fmla="*/ 0 h 6877050"/>
              <a:gd name="connsiteX1" fmla="*/ 5295900 w 5295900"/>
              <a:gd name="connsiteY1" fmla="*/ 0 h 6877050"/>
              <a:gd name="connsiteX2" fmla="*/ 5295900 w 5295900"/>
              <a:gd name="connsiteY2" fmla="*/ 6877050 h 6877050"/>
              <a:gd name="connsiteX3" fmla="*/ 0 w 5295900"/>
              <a:gd name="connsiteY3" fmla="*/ 6877050 h 687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95900" h="6877050">
                <a:moveTo>
                  <a:pt x="0" y="0"/>
                </a:moveTo>
                <a:lnTo>
                  <a:pt x="5295900" y="0"/>
                </a:lnTo>
                <a:lnTo>
                  <a:pt x="5295900" y="6877050"/>
                </a:lnTo>
                <a:lnTo>
                  <a:pt x="0" y="6877050"/>
                </a:lnTo>
                <a:close/>
              </a:path>
            </a:pathLst>
          </a:custGeom>
          <a:solidFill>
            <a:schemeClr val="accent3"/>
          </a:solidFill>
          <a:ln w="4763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66FD7FF-2869-7902-36B2-2B229AB9AB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500188" y="1173106"/>
            <a:ext cx="9191625" cy="5704772"/>
          </a:xfrm>
          <a:custGeom>
            <a:avLst/>
            <a:gdLst>
              <a:gd name="connsiteX0" fmla="*/ 4595813 w 9191625"/>
              <a:gd name="connsiteY0" fmla="*/ 0 h 5704772"/>
              <a:gd name="connsiteX1" fmla="*/ 9191625 w 9191625"/>
              <a:gd name="connsiteY1" fmla="*/ 4592108 h 5704772"/>
              <a:gd name="connsiteX2" fmla="*/ 9191625 w 9191625"/>
              <a:gd name="connsiteY2" fmla="*/ 5704772 h 5704772"/>
              <a:gd name="connsiteX3" fmla="*/ 0 w 9191625"/>
              <a:gd name="connsiteY3" fmla="*/ 5704772 h 5704772"/>
              <a:gd name="connsiteX4" fmla="*/ 0 w 9191625"/>
              <a:gd name="connsiteY4" fmla="*/ 4592108 h 5704772"/>
              <a:gd name="connsiteX5" fmla="*/ 4595813 w 9191625"/>
              <a:gd name="connsiteY5" fmla="*/ 0 h 5704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91625" h="5704772">
                <a:moveTo>
                  <a:pt x="4595813" y="0"/>
                </a:moveTo>
                <a:cubicBezTo>
                  <a:pt x="7133987" y="0"/>
                  <a:pt x="9191625" y="2055957"/>
                  <a:pt x="9191625" y="4592108"/>
                </a:cubicBezTo>
                <a:lnTo>
                  <a:pt x="9191625" y="5704772"/>
                </a:lnTo>
                <a:lnTo>
                  <a:pt x="0" y="5704772"/>
                </a:lnTo>
                <a:lnTo>
                  <a:pt x="0" y="4592108"/>
                </a:lnTo>
                <a:cubicBezTo>
                  <a:pt x="0" y="2055957"/>
                  <a:pt x="2057614" y="0"/>
                  <a:pt x="4595813" y="0"/>
                </a:cubicBezTo>
                <a:close/>
              </a:path>
            </a:pathLst>
          </a:custGeom>
          <a:solidFill>
            <a:schemeClr val="accent6"/>
          </a:solidFill>
          <a:ln w="476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1457C88-4472-81CF-02AF-4421E0A308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94429" y="0"/>
            <a:ext cx="6803142" cy="5396474"/>
          </a:xfrm>
          <a:custGeom>
            <a:avLst/>
            <a:gdLst>
              <a:gd name="connsiteX0" fmla="*/ 0 w 6803142"/>
              <a:gd name="connsiteY0" fmla="*/ 0 h 5396474"/>
              <a:gd name="connsiteX1" fmla="*/ 6803142 w 6803142"/>
              <a:gd name="connsiteY1" fmla="*/ 0 h 5396474"/>
              <a:gd name="connsiteX2" fmla="*/ 6803142 w 6803142"/>
              <a:gd name="connsiteY2" fmla="*/ 1997094 h 5396474"/>
              <a:gd name="connsiteX3" fmla="*/ 3401576 w 6803142"/>
              <a:gd name="connsiteY3" fmla="*/ 5396474 h 5396474"/>
              <a:gd name="connsiteX4" fmla="*/ 0 w 6803142"/>
              <a:gd name="connsiteY4" fmla="*/ 1997094 h 5396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3142" h="5396474">
                <a:moveTo>
                  <a:pt x="0" y="0"/>
                </a:moveTo>
                <a:lnTo>
                  <a:pt x="6803142" y="0"/>
                </a:lnTo>
                <a:lnTo>
                  <a:pt x="6803142" y="1997094"/>
                </a:lnTo>
                <a:cubicBezTo>
                  <a:pt x="6803142" y="3874511"/>
                  <a:pt x="5280228" y="5396474"/>
                  <a:pt x="3401576" y="5396474"/>
                </a:cubicBezTo>
                <a:cubicBezTo>
                  <a:pt x="1522938" y="5396474"/>
                  <a:pt x="0" y="3874511"/>
                  <a:pt x="0" y="1997094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899790" y="810227"/>
            <a:ext cx="6392421" cy="3831221"/>
          </a:xfrm>
        </p:spPr>
        <p:txBody>
          <a:bodyPr tIns="0" bIns="0" anchor="ctr" anchorCtr="0">
            <a:noAutofit/>
          </a:bodyPr>
          <a:lstStyle>
            <a:lvl1pPr algn="ctr">
              <a:lnSpc>
                <a:spcPct val="100000"/>
              </a:lnSpc>
              <a:defRPr sz="3600"/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6317998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>
            <a:extLst>
              <a:ext uri="{FF2B5EF4-FFF2-40B4-BE49-F238E27FC236}">
                <a16:creationId xmlns:a16="http://schemas.microsoft.com/office/drawing/2014/main" id="{D014917C-8694-B4A4-A211-0F31F00E2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1550562" cy="2545382"/>
          </a:xfrm>
          <a:custGeom>
            <a:avLst/>
            <a:gdLst>
              <a:gd name="connsiteX0" fmla="*/ 683117 w 1550562"/>
              <a:gd name="connsiteY0" fmla="*/ 0 h 2545382"/>
              <a:gd name="connsiteX1" fmla="*/ 1550562 w 1550562"/>
              <a:gd name="connsiteY1" fmla="*/ 0 h 2545382"/>
              <a:gd name="connsiteX2" fmla="*/ 1550562 w 1550562"/>
              <a:gd name="connsiteY2" fmla="*/ 7240 h 2545382"/>
              <a:gd name="connsiteX3" fmla="*/ 221868 w 1550562"/>
              <a:gd name="connsiteY3" fmla="*/ 2418735 h 2545382"/>
              <a:gd name="connsiteX4" fmla="*/ 0 w 1550562"/>
              <a:gd name="connsiteY4" fmla="*/ 2545382 h 2545382"/>
              <a:gd name="connsiteX5" fmla="*/ 0 w 1550562"/>
              <a:gd name="connsiteY5" fmla="*/ 1500516 h 2545382"/>
              <a:gd name="connsiteX6" fmla="*/ 102557 w 1550562"/>
              <a:gd name="connsiteY6" fmla="*/ 1405503 h 2545382"/>
              <a:gd name="connsiteX7" fmla="*/ 673022 w 1550562"/>
              <a:gd name="connsiteY7" fmla="*/ 200390 h 2545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50562" h="2545382">
                <a:moveTo>
                  <a:pt x="683117" y="0"/>
                </a:moveTo>
                <a:lnTo>
                  <a:pt x="1550562" y="0"/>
                </a:lnTo>
                <a:lnTo>
                  <a:pt x="1550562" y="7240"/>
                </a:lnTo>
                <a:cubicBezTo>
                  <a:pt x="1550562" y="1022523"/>
                  <a:pt x="1020469" y="1913556"/>
                  <a:pt x="221868" y="2418735"/>
                </a:cubicBezTo>
                <a:lnTo>
                  <a:pt x="0" y="2545382"/>
                </a:lnTo>
                <a:lnTo>
                  <a:pt x="0" y="1500516"/>
                </a:lnTo>
                <a:lnTo>
                  <a:pt x="102557" y="1405503"/>
                </a:lnTo>
                <a:cubicBezTo>
                  <a:pt x="416582" y="1089274"/>
                  <a:pt x="625660" y="668089"/>
                  <a:pt x="673022" y="20039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A7DB6972-BB75-254A-BA88-C0C3E6E93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1"/>
            <a:ext cx="682740" cy="1500050"/>
          </a:xfrm>
          <a:custGeom>
            <a:avLst/>
            <a:gdLst>
              <a:gd name="connsiteX0" fmla="*/ 0 w 682740"/>
              <a:gd name="connsiteY0" fmla="*/ 0 h 1500050"/>
              <a:gd name="connsiteX1" fmla="*/ 682740 w 682740"/>
              <a:gd name="connsiteY1" fmla="*/ 0 h 1500050"/>
              <a:gd name="connsiteX2" fmla="*/ 672647 w 682740"/>
              <a:gd name="connsiteY2" fmla="*/ 200357 h 1500050"/>
              <a:gd name="connsiteX3" fmla="*/ 102290 w 682740"/>
              <a:gd name="connsiteY3" fmla="*/ 1405281 h 1500050"/>
              <a:gd name="connsiteX4" fmla="*/ 0 w 682740"/>
              <a:gd name="connsiteY4" fmla="*/ 1500050 h 15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2740" h="1500050">
                <a:moveTo>
                  <a:pt x="0" y="0"/>
                </a:moveTo>
                <a:lnTo>
                  <a:pt x="682740" y="0"/>
                </a:lnTo>
                <a:lnTo>
                  <a:pt x="672647" y="200357"/>
                </a:lnTo>
                <a:cubicBezTo>
                  <a:pt x="625294" y="667983"/>
                  <a:pt x="416256" y="1089101"/>
                  <a:pt x="102290" y="1405281"/>
                </a:cubicBezTo>
                <a:lnTo>
                  <a:pt x="0" y="150005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sp>
        <p:nvSpPr>
          <p:cNvPr id="30" name="Image 2">
            <a:extLst>
              <a:ext uri="{FF2B5EF4-FFF2-40B4-BE49-F238E27FC236}">
                <a16:creationId xmlns:a16="http://schemas.microsoft.com/office/drawing/2014/main" id="{790E862E-398F-571C-EC2C-3D17164DE0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70445" y="314191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C975BF2-D657-C309-269D-B8D0062631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50563" y="1089213"/>
            <a:ext cx="9879437" cy="980844"/>
          </a:xfrm>
        </p:spPr>
        <p:txBody>
          <a:bodyPr tIns="0" bIns="0"/>
          <a:lstStyle>
            <a:lvl1pPr algn="l">
              <a:lnSpc>
                <a:spcPct val="100000"/>
              </a:lnSpc>
              <a:defRPr sz="3600"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4" name="Text Placeholder 54">
            <a:extLst>
              <a:ext uri="{FF2B5EF4-FFF2-40B4-BE49-F238E27FC236}">
                <a16:creationId xmlns:a16="http://schemas.microsoft.com/office/drawing/2014/main" id="{A0AEB4DF-13C8-8171-2BDB-FD1AD542E7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50564" y="2331958"/>
            <a:ext cx="2975217" cy="3704266"/>
          </a:xfrm>
        </p:spPr>
        <p:txBody>
          <a:bodyPr lIns="91440" tIns="0" rIns="91440" bIns="0" anchor="t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/>
            </a:lvl1pPr>
          </a:lstStyle>
          <a:p>
            <a:r>
              <a:rPr lang="en-US"/>
              <a:t>Click to add subtitle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2134EBA-AF32-9F8A-370F-0D3E842F0397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087154" y="2331791"/>
            <a:ext cx="6345893" cy="3721817"/>
          </a:xfrm>
        </p:spPr>
        <p:txBody>
          <a:bodyPr lIns="91440" rIns="91440"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0" name="Slide Number Placeholder 2">
            <a:extLst>
              <a:ext uri="{FF2B5EF4-FFF2-40B4-BE49-F238E27FC236}">
                <a16:creationId xmlns:a16="http://schemas.microsoft.com/office/drawing/2014/main" id="{AE99A73D-155B-A133-9671-506F54A0559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9588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raphic 28">
            <a:extLst>
              <a:ext uri="{FF2B5EF4-FFF2-40B4-BE49-F238E27FC236}">
                <a16:creationId xmlns:a16="http://schemas.microsoft.com/office/drawing/2014/main" id="{D5595DD5-43B0-252F-8BC6-6B74340C5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7193"/>
          <a:stretch/>
        </p:blipFill>
        <p:spPr>
          <a:xfrm>
            <a:off x="1" y="-1"/>
            <a:ext cx="443344" cy="6856025"/>
          </a:xfrm>
          <a:custGeom>
            <a:avLst/>
            <a:gdLst>
              <a:gd name="connsiteX0" fmla="*/ 0 w 1734410"/>
              <a:gd name="connsiteY0" fmla="*/ 0 h 4795637"/>
              <a:gd name="connsiteX1" fmla="*/ 1734410 w 1734410"/>
              <a:gd name="connsiteY1" fmla="*/ 0 h 4795637"/>
              <a:gd name="connsiteX2" fmla="*/ 1734410 w 1734410"/>
              <a:gd name="connsiteY2" fmla="*/ 4795637 h 4795637"/>
              <a:gd name="connsiteX3" fmla="*/ 0 w 1734410"/>
              <a:gd name="connsiteY3" fmla="*/ 4795637 h 4795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34410" h="4795637">
                <a:moveTo>
                  <a:pt x="0" y="0"/>
                </a:moveTo>
                <a:lnTo>
                  <a:pt x="1734410" y="0"/>
                </a:lnTo>
                <a:lnTo>
                  <a:pt x="1734410" y="4795637"/>
                </a:lnTo>
                <a:lnTo>
                  <a:pt x="0" y="4795637"/>
                </a:lnTo>
                <a:close/>
              </a:path>
            </a:pathLst>
          </a:cu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550564" y="1057274"/>
            <a:ext cx="9875463" cy="999746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 b="1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49" name="Freeform 48">
            <a:extLst>
              <a:ext uri="{FF2B5EF4-FFF2-40B4-BE49-F238E27FC236}">
                <a16:creationId xmlns:a16="http://schemas.microsoft.com/office/drawing/2014/main" id="{BC3A3767-6C5E-8188-0A49-955BBACE37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-3" y="4420134"/>
            <a:ext cx="1293237" cy="2437866"/>
          </a:xfrm>
          <a:custGeom>
            <a:avLst/>
            <a:gdLst>
              <a:gd name="connsiteX0" fmla="*/ 1293237 w 1293237"/>
              <a:gd name="connsiteY0" fmla="*/ 2437866 h 2437866"/>
              <a:gd name="connsiteX1" fmla="*/ 1292465 w 1293237"/>
              <a:gd name="connsiteY1" fmla="*/ 2437373 h 2437866"/>
              <a:gd name="connsiteX2" fmla="*/ 0 w 1293237"/>
              <a:gd name="connsiteY2" fmla="*/ 0 h 2437866"/>
              <a:gd name="connsiteX3" fmla="*/ 1293237 w 1293237"/>
              <a:gd name="connsiteY3" fmla="*/ 0 h 2437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93237" h="2437866">
                <a:moveTo>
                  <a:pt x="1293237" y="2437866"/>
                </a:moveTo>
                <a:lnTo>
                  <a:pt x="1292465" y="2437373"/>
                </a:lnTo>
                <a:cubicBezTo>
                  <a:pt x="511725" y="1903845"/>
                  <a:pt x="0" y="1011184"/>
                  <a:pt x="0" y="0"/>
                </a:cubicBezTo>
                <a:lnTo>
                  <a:pt x="1293237" y="0"/>
                </a:lnTo>
                <a:close/>
              </a:path>
            </a:pathLst>
          </a:custGeom>
          <a:solidFill>
            <a:schemeClr val="accent1"/>
          </a:solidFill>
          <a:ln w="4763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E4BD7F71-D12B-4F27-1505-FF681CF55F73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550564" y="2303028"/>
            <a:ext cx="5829147" cy="3961593"/>
          </a:xfrm>
        </p:spPr>
        <p:txBody>
          <a:bodyPr lIns="91440" tIns="0" rIns="91440" bIns="0">
            <a:normAutofit/>
          </a:bodyPr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FB87C65D-4EF3-18C8-18A8-477F87A37E51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7940842" y="2303028"/>
            <a:ext cx="3485184" cy="3961593"/>
          </a:xfrm>
        </p:spPr>
        <p:txBody>
          <a:bodyPr lIns="91440" tIns="0" rIns="91440" bIns="0">
            <a:normAutofit/>
          </a:bodyPr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7" name="Slide Number Placeholder 2">
            <a:extLst>
              <a:ext uri="{FF2B5EF4-FFF2-40B4-BE49-F238E27FC236}">
                <a16:creationId xmlns:a16="http://schemas.microsoft.com/office/drawing/2014/main" id="{AEFFA34C-885D-E995-D8F9-B4ACFBF3110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43" name="Graphic 42">
            <a:extLst>
              <a:ext uri="{FF2B5EF4-FFF2-40B4-BE49-F238E27FC236}">
                <a16:creationId xmlns:a16="http://schemas.microsoft.com/office/drawing/2014/main" id="{C6639AD7-128F-B39D-B45F-0F22A2C6D6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7193"/>
          <a:stretch/>
        </p:blipFill>
        <p:spPr>
          <a:xfrm rot="5400000">
            <a:off x="6072641" y="-5676015"/>
            <a:ext cx="443344" cy="11795374"/>
          </a:xfrm>
          <a:custGeom>
            <a:avLst/>
            <a:gdLst>
              <a:gd name="connsiteX0" fmla="*/ 0 w 1734410"/>
              <a:gd name="connsiteY0" fmla="*/ 0 h 4795637"/>
              <a:gd name="connsiteX1" fmla="*/ 1734410 w 1734410"/>
              <a:gd name="connsiteY1" fmla="*/ 0 h 4795637"/>
              <a:gd name="connsiteX2" fmla="*/ 1734410 w 1734410"/>
              <a:gd name="connsiteY2" fmla="*/ 4795637 h 4795637"/>
              <a:gd name="connsiteX3" fmla="*/ 0 w 1734410"/>
              <a:gd name="connsiteY3" fmla="*/ 4795637 h 4795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34410" h="4795637">
                <a:moveTo>
                  <a:pt x="0" y="0"/>
                </a:moveTo>
                <a:lnTo>
                  <a:pt x="1734410" y="0"/>
                </a:lnTo>
                <a:lnTo>
                  <a:pt x="1734410" y="4795637"/>
                </a:lnTo>
                <a:lnTo>
                  <a:pt x="0" y="4795637"/>
                </a:lnTo>
                <a:close/>
              </a:path>
            </a:pathLst>
          </a:cu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id="{48479A23-C29C-C711-510C-05B69B8822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1443" r="10857"/>
          <a:stretch/>
        </p:blipFill>
        <p:spPr>
          <a:xfrm rot="16200000">
            <a:off x="-6447" y="6444"/>
            <a:ext cx="1961253" cy="1948364"/>
          </a:xfrm>
          <a:custGeom>
            <a:avLst/>
            <a:gdLst>
              <a:gd name="connsiteX0" fmla="*/ 1961253 w 1961253"/>
              <a:gd name="connsiteY0" fmla="*/ 0 h 1948364"/>
              <a:gd name="connsiteX1" fmla="*/ 1961253 w 1961253"/>
              <a:gd name="connsiteY1" fmla="*/ 1948364 h 1948364"/>
              <a:gd name="connsiteX2" fmla="*/ 0 w 1961253"/>
              <a:gd name="connsiteY2" fmla="*/ 1948364 h 1948364"/>
              <a:gd name="connsiteX3" fmla="*/ 0 w 1961253"/>
              <a:gd name="connsiteY3" fmla="*/ 0 h 1948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1253" h="1948364">
                <a:moveTo>
                  <a:pt x="1961253" y="0"/>
                </a:moveTo>
                <a:lnTo>
                  <a:pt x="1961253" y="1948364"/>
                </a:lnTo>
                <a:lnTo>
                  <a:pt x="0" y="1948364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7" name="Image 2">
            <a:extLst>
              <a:ext uri="{FF2B5EF4-FFF2-40B4-BE49-F238E27FC236}">
                <a16:creationId xmlns:a16="http://schemas.microsoft.com/office/drawing/2014/main" id="{F3DC42FA-4B8F-2EFC-CAB4-1CCAB93BEB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96626" y="4929577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6507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376CF4B8-1811-BD21-43A7-560AC4724F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0"/>
            <a:ext cx="12216063" cy="346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B7B4F0-D3BC-63DF-6429-F771BE5A3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420493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5C6DDD-D2BB-0153-0F53-9F7C17BDFD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1057274"/>
            <a:ext cx="10511627" cy="1012785"/>
          </a:xfrm>
        </p:spPr>
        <p:txBody>
          <a:bodyPr tIns="0" bIns="0"/>
          <a:lstStyle>
            <a:lvl1pPr algn="ctr">
              <a:lnSpc>
                <a:spcPct val="100000"/>
              </a:lnSpc>
              <a:defRPr sz="3600"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4D6DED8E-165F-59D7-F01C-4EF0446E5FC0}"/>
              </a:ext>
            </a:extLst>
          </p:cNvPr>
          <p:cNvSpPr>
            <a:spLocks noGrp="1"/>
          </p:cNvSpPr>
          <p:nvPr userDrawn="1">
            <p:ph sz="quarter" idx="4" hasCustomPrompt="1"/>
          </p:nvPr>
        </p:nvSpPr>
        <p:spPr>
          <a:xfrm>
            <a:off x="914400" y="2316067"/>
            <a:ext cx="10511627" cy="3948557"/>
          </a:xfrm>
        </p:spPr>
        <p:txBody>
          <a:bodyPr lIns="91440" tIns="91440" rIns="91440" bIns="91440">
            <a:normAutofit/>
          </a:bodyPr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2933FDAB-13EE-5F9F-5DFC-A5A60BC6362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5081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EF1F750-031C-BDB7-BD7B-9CBE17406F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948738" cy="6858000"/>
          </a:xfrm>
          <a:custGeom>
            <a:avLst/>
            <a:gdLst>
              <a:gd name="connsiteX0" fmla="*/ 0 w 8948738"/>
              <a:gd name="connsiteY0" fmla="*/ 0 h 6858000"/>
              <a:gd name="connsiteX1" fmla="*/ 5932941 w 8948738"/>
              <a:gd name="connsiteY1" fmla="*/ 0 h 6858000"/>
              <a:gd name="connsiteX2" fmla="*/ 6047310 w 8948738"/>
              <a:gd name="connsiteY2" fmla="*/ 14613 h 6858000"/>
              <a:gd name="connsiteX3" fmla="*/ 8948738 w 8948738"/>
              <a:gd name="connsiteY3" fmla="*/ 3416480 h 6858000"/>
              <a:gd name="connsiteX4" fmla="*/ 5702202 w 8948738"/>
              <a:gd name="connsiteY4" fmla="*/ 6853523 h 6858000"/>
              <a:gd name="connsiteX5" fmla="*/ 5526113 w 8948738"/>
              <a:gd name="connsiteY5" fmla="*/ 6858000 h 6858000"/>
              <a:gd name="connsiteX6" fmla="*/ 0 w 8948738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948738" h="6858000">
                <a:moveTo>
                  <a:pt x="0" y="0"/>
                </a:moveTo>
                <a:lnTo>
                  <a:pt x="5932941" y="0"/>
                </a:lnTo>
                <a:lnTo>
                  <a:pt x="6047310" y="14613"/>
                </a:lnTo>
                <a:cubicBezTo>
                  <a:pt x="7690210" y="267026"/>
                  <a:pt x="8948738" y="1693971"/>
                  <a:pt x="8948738" y="3416480"/>
                </a:cubicBezTo>
                <a:cubicBezTo>
                  <a:pt x="8948738" y="5257788"/>
                  <a:pt x="7510634" y="6761349"/>
                  <a:pt x="5702202" y="6853523"/>
                </a:cubicBezTo>
                <a:lnTo>
                  <a:pt x="552611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 w="476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FEB515B5-2D9F-58E1-6E3C-CCBF105D89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527501" y="0"/>
            <a:ext cx="4671276" cy="6857999"/>
          </a:xfrm>
          <a:custGeom>
            <a:avLst/>
            <a:gdLst>
              <a:gd name="connsiteX0" fmla="*/ 3416476 w 4653374"/>
              <a:gd name="connsiteY0" fmla="*/ 0 h 6831717"/>
              <a:gd name="connsiteX1" fmla="*/ 4653374 w 4653374"/>
              <a:gd name="connsiteY1" fmla="*/ 0 h 6831717"/>
              <a:gd name="connsiteX2" fmla="*/ 4653374 w 4653374"/>
              <a:gd name="connsiteY2" fmla="*/ 6831717 h 6831717"/>
              <a:gd name="connsiteX3" fmla="*/ 3416476 w 4653374"/>
              <a:gd name="connsiteY3" fmla="*/ 6831717 h 6831717"/>
              <a:gd name="connsiteX4" fmla="*/ 0 w 4653374"/>
              <a:gd name="connsiteY4" fmla="*/ 3415863 h 6831717"/>
              <a:gd name="connsiteX5" fmla="*/ 3416476 w 4653374"/>
              <a:gd name="connsiteY5" fmla="*/ 0 h 683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53374" h="6831717">
                <a:moveTo>
                  <a:pt x="3416476" y="0"/>
                </a:moveTo>
                <a:lnTo>
                  <a:pt x="4653374" y="0"/>
                </a:lnTo>
                <a:lnTo>
                  <a:pt x="4653374" y="6831717"/>
                </a:lnTo>
                <a:lnTo>
                  <a:pt x="3416476" y="6831717"/>
                </a:lnTo>
                <a:cubicBezTo>
                  <a:pt x="1529612" y="6831717"/>
                  <a:pt x="0" y="5302406"/>
                  <a:pt x="0" y="3415863"/>
                </a:cubicBezTo>
                <a:cubicBezTo>
                  <a:pt x="0" y="1529335"/>
                  <a:pt x="1529607" y="0"/>
                  <a:pt x="3416476" y="0"/>
                </a:cubicBezTo>
                <a:close/>
              </a:path>
            </a:pathLst>
          </a:custGeom>
          <a:solidFill>
            <a:schemeClr val="accent1"/>
          </a:solidFill>
          <a:ln w="477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9" name="Image 2">
            <a:extLst>
              <a:ext uri="{FF2B5EF4-FFF2-40B4-BE49-F238E27FC236}">
                <a16:creationId xmlns:a16="http://schemas.microsoft.com/office/drawing/2014/main" id="{5CCFEDF9-5B69-87BA-8A33-35033DA401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766586" y="0"/>
            <a:ext cx="3432191" cy="343219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1" y="849782"/>
            <a:ext cx="5715000" cy="2727709"/>
          </a:xfrm>
        </p:spPr>
        <p:txBody>
          <a:bodyPr tIns="0" bIns="0" anchor="b" anchorCtr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86F10CB4-CF79-A942-DA9C-04CBB7C89DC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14401" y="3813606"/>
            <a:ext cx="5715000" cy="2234642"/>
          </a:xfrm>
        </p:spPr>
        <p:txBody>
          <a:bodyPr lIns="91440" tIns="0" rIns="91440" bIns="0" anchor="t" anchorCtr="0">
            <a:normAutofit/>
          </a:bodyPr>
          <a:lstStyle>
            <a:lvl1pPr marL="0" indent="0" algn="l">
              <a:spcBef>
                <a:spcPts val="576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3728988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C6B5F91-ABF5-D0B6-E43F-40CEDC3A6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52D64F1-27B6-A1E5-4F44-A6029FAB30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ctr" anchorCtr="0"/>
          <a:lstStyle/>
          <a:p>
            <a:r>
              <a:rPr lang="en-US"/>
              <a:t>Click to add title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8684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626DE4B-D4E5-B36A-89FA-7C0E87AFC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5243571-BE64-3777-F992-88FC43A605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1828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DFAE2CB-0EAD-E788-FCB7-FB12F6939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58952" y="758952"/>
            <a:ext cx="3932237" cy="1524662"/>
          </a:xfrm>
        </p:spPr>
        <p:txBody>
          <a:bodyPr anchor="b"/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58952" y="2286000"/>
            <a:ext cx="3932237" cy="356708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183187" y="741459"/>
            <a:ext cx="6242839" cy="511959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450055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AA6B609-D718-DB49-892F-7E49376CC9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60938" y="755372"/>
            <a:ext cx="3931920" cy="1527048"/>
          </a:xfrm>
        </p:spPr>
        <p:txBody>
          <a:bodyPr anchor="b"/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60938" y="2286001"/>
            <a:ext cx="393192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5262700" y="987425"/>
            <a:ext cx="6172200" cy="4873625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23467008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Light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739F7D1-31ED-4588-7F6B-7214367FBA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8744" y="209677"/>
            <a:ext cx="9064752" cy="1097915"/>
          </a:xfrm>
          <a:noFill/>
        </p:spPr>
        <p:txBody>
          <a:bodyPr anchor="b">
            <a:normAutofit/>
          </a:bodyPr>
          <a:lstStyle>
            <a:lvl1pPr>
              <a:defRPr sz="5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413A1C6A-339B-343A-B0AD-F761FE91051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8745" y="1344676"/>
            <a:ext cx="9064752" cy="511175"/>
          </a:xfrm>
        </p:spPr>
        <p:txBody>
          <a:bodyPr lIns="164592" tIns="0"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535829F9-B704-5645-ABE3-F98170E89B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396346" y="585334"/>
            <a:ext cx="1005840" cy="1005840"/>
          </a:xfrm>
          <a:prstGeom prst="ellipse">
            <a:avLst/>
          </a:prstGeom>
          <a:noFill/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5807DD9B-8716-9B22-9F91-88E6071F91D3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10487786" y="649342"/>
            <a:ext cx="822960" cy="822960"/>
          </a:xfrm>
          <a:prstGeom prst="ellipse">
            <a:avLst/>
          </a:prstGeom>
          <a:ln w="22225">
            <a:noFill/>
          </a:ln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3465C986-E3D2-97E7-9111-0299F9C3B1D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73608" y="2556796"/>
            <a:ext cx="1996440" cy="381190"/>
          </a:xfrm>
        </p:spPr>
        <p:txBody>
          <a:bodyPr lIns="91440" tIns="0">
            <a:noAutofit/>
          </a:bodyPr>
          <a:lstStyle>
            <a:lvl1pPr marL="0" indent="0">
              <a:buNone/>
              <a:defRPr sz="2200" b="1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CD86E3A-6D68-1F05-DE18-246FA7A440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53404" y="3046075"/>
            <a:ext cx="1828633" cy="96903"/>
          </a:xfrm>
          <a:prstGeom prst="rect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216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6C169315-0602-4C85-86EE-5C3554AAA92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73608" y="3391012"/>
            <a:ext cx="1996440" cy="778652"/>
          </a:xfrm>
        </p:spPr>
        <p:txBody>
          <a:bodyPr lIns="91440" tIns="0">
            <a:noAutofit/>
          </a:bodyPr>
          <a:lstStyle>
            <a:lvl1pPr marL="0" indent="0">
              <a:buNone/>
              <a:defRPr sz="1200" cap="none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5" name="Text Placeholder 11">
            <a:extLst>
              <a:ext uri="{FF2B5EF4-FFF2-40B4-BE49-F238E27FC236}">
                <a16:creationId xmlns:a16="http://schemas.microsoft.com/office/drawing/2014/main" id="{70FD3BFF-C0B9-AA50-A3D6-B4A48EEF751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70560" y="4505738"/>
            <a:ext cx="893064" cy="335470"/>
          </a:xfrm>
        </p:spPr>
        <p:txBody>
          <a:bodyPr lIns="91440" tIns="0">
            <a:noAutofit/>
          </a:bodyPr>
          <a:lstStyle>
            <a:lvl1pPr marL="0" indent="0">
              <a:buNone/>
              <a:defRPr sz="2000" cap="all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xxxx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EBEE5563-8FF1-7479-E11E-F0144D7533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682496" y="4399153"/>
            <a:ext cx="685800" cy="685800"/>
          </a:xfrm>
          <a:prstGeom prst="ellipse">
            <a:avLst/>
          </a:prstGeom>
          <a:noFill/>
          <a:ln w="127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Picture Placeholder 13">
            <a:extLst>
              <a:ext uri="{FF2B5EF4-FFF2-40B4-BE49-F238E27FC236}">
                <a16:creationId xmlns:a16="http://schemas.microsoft.com/office/drawing/2014/main" id="{A69C1816-EC8E-961C-AC21-6D86E9C455A1}"/>
              </a:ext>
            </a:extLst>
          </p:cNvPr>
          <p:cNvSpPr>
            <a:spLocks noGrp="1" noChangeAspect="1"/>
          </p:cNvSpPr>
          <p:nvPr>
            <p:ph type="pic" sz="quarter" idx="35"/>
          </p:nvPr>
        </p:nvSpPr>
        <p:spPr>
          <a:xfrm>
            <a:off x="1796796" y="4513453"/>
            <a:ext cx="457200" cy="457200"/>
          </a:xfrm>
          <a:prstGeom prst="ellipse">
            <a:avLst/>
          </a:prstGeom>
          <a:ln w="19050">
            <a:noFill/>
          </a:ln>
        </p:spPr>
        <p:txBody>
          <a:bodyPr lIns="0" tIns="0" rIns="0" bIns="0">
            <a:normAutofit/>
          </a:bodyPr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9F9A0E21-E67B-7E2F-ED16-4BABF078108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70560" y="4894756"/>
            <a:ext cx="893064" cy="335470"/>
          </a:xfrm>
        </p:spPr>
        <p:txBody>
          <a:bodyPr lIns="91440" tIns="0">
            <a:noAutofit/>
          </a:bodyPr>
          <a:lstStyle>
            <a:lvl1pPr marL="0" indent="0">
              <a:buNone/>
              <a:defRPr sz="1400" cap="none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Text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9CFE922A-6A5A-4DA8-1E44-D808527720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53404" y="5377870"/>
            <a:ext cx="1827083" cy="0"/>
          </a:xfrm>
          <a:prstGeom prst="straightConnector1">
            <a:avLst/>
          </a:prstGeom>
          <a:ln w="19050" cap="flat" cmpd="sng" algn="ctr">
            <a:gradFill>
              <a:gsLst>
                <a:gs pos="0">
                  <a:schemeClr val="accent1">
                    <a:lumMod val="75000"/>
                  </a:schemeClr>
                </a:gs>
                <a:gs pos="100000">
                  <a:schemeClr val="accent3">
                    <a:lumMod val="75000"/>
                  </a:schemeClr>
                </a:gs>
              </a:gsLst>
              <a:lin ang="2160000" scaled="0"/>
            </a:gra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3D56C31D-5FDB-2235-FFF8-2AB6E04C9B1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862072" y="2556796"/>
            <a:ext cx="1996440" cy="381190"/>
          </a:xfrm>
        </p:spPr>
        <p:txBody>
          <a:bodyPr lIns="91440" tIns="0">
            <a:noAutofit/>
          </a:bodyPr>
          <a:lstStyle>
            <a:lvl1pPr marL="0" indent="0">
              <a:buNone/>
              <a:defRPr sz="2200" b="1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81FC81D-B431-FFA6-47F5-F40C79C53D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946272" y="3046075"/>
            <a:ext cx="1828633" cy="96903"/>
          </a:xfrm>
          <a:prstGeom prst="rect">
            <a:avLst/>
          </a:prstGeom>
          <a:gradFill>
            <a:gsLst>
              <a:gs pos="0">
                <a:schemeClr val="accent3">
                  <a:lumMod val="60000"/>
                  <a:lumOff val="40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216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B16A2860-4464-B092-801E-255A6B7DF3E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862072" y="3391012"/>
            <a:ext cx="1996440" cy="778652"/>
          </a:xfrm>
        </p:spPr>
        <p:txBody>
          <a:bodyPr lIns="91440" tIns="0">
            <a:noAutofit/>
          </a:bodyPr>
          <a:lstStyle>
            <a:lvl1pPr marL="0" indent="0">
              <a:buNone/>
              <a:defRPr sz="1200" cap="none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3B992882-DF57-9DAF-2532-06C30C2D9F1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862072" y="4505738"/>
            <a:ext cx="893064" cy="335470"/>
          </a:xfrm>
        </p:spPr>
        <p:txBody>
          <a:bodyPr lIns="91440" tIns="0">
            <a:noAutofit/>
          </a:bodyPr>
          <a:lstStyle>
            <a:lvl1pPr marL="0" indent="0">
              <a:buNone/>
              <a:defRPr sz="2000" cap="all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xxxx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2E63250C-AB2E-9D56-C26C-1E211DFAD5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887724" y="4399153"/>
            <a:ext cx="685800" cy="685800"/>
          </a:xfrm>
          <a:prstGeom prst="ellipse">
            <a:avLst/>
          </a:prstGeom>
          <a:noFill/>
          <a:ln w="127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Picture Placeholder 13">
            <a:extLst>
              <a:ext uri="{FF2B5EF4-FFF2-40B4-BE49-F238E27FC236}">
                <a16:creationId xmlns:a16="http://schemas.microsoft.com/office/drawing/2014/main" id="{50C6734A-2661-863D-C8B6-6A4DBC588FE4}"/>
              </a:ext>
            </a:extLst>
          </p:cNvPr>
          <p:cNvSpPr>
            <a:spLocks noGrp="1" noChangeAspect="1"/>
          </p:cNvSpPr>
          <p:nvPr>
            <p:ph type="pic" sz="quarter" idx="36"/>
          </p:nvPr>
        </p:nvSpPr>
        <p:spPr>
          <a:xfrm>
            <a:off x="4002024" y="4513453"/>
            <a:ext cx="457200" cy="457200"/>
          </a:xfrm>
          <a:prstGeom prst="ellipse">
            <a:avLst/>
          </a:prstGeom>
          <a:ln w="19050">
            <a:noFill/>
          </a:ln>
        </p:spPr>
        <p:txBody>
          <a:bodyPr lIns="0" tIns="0" rIns="0" bIns="0">
            <a:normAutofit/>
          </a:bodyPr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50D7755C-4D0B-D8A7-6235-8E606B39F3A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862072" y="4894756"/>
            <a:ext cx="893064" cy="335470"/>
          </a:xfrm>
        </p:spPr>
        <p:txBody>
          <a:bodyPr lIns="91440" tIns="0">
            <a:noAutofit/>
          </a:bodyPr>
          <a:lstStyle>
            <a:lvl1pPr marL="0" indent="0">
              <a:buNone/>
              <a:defRPr sz="1400" cap="none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Text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6330766-86D4-F436-F65D-07EF389BF5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943485" y="5377870"/>
            <a:ext cx="1836387" cy="0"/>
          </a:xfrm>
          <a:prstGeom prst="straightConnector1">
            <a:avLst/>
          </a:prstGeom>
          <a:ln w="19050" cap="flat" cmpd="sng" algn="ctr">
            <a:gradFill>
              <a:gsLst>
                <a:gs pos="0">
                  <a:schemeClr val="accent3">
                    <a:lumMod val="75000"/>
                  </a:schemeClr>
                </a:gs>
                <a:gs pos="100000">
                  <a:schemeClr val="accent2"/>
                </a:gs>
              </a:gsLst>
              <a:lin ang="2160000" scaled="0"/>
            </a:gra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A540E06E-3F2B-A3DC-320A-8C968AC4350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50536" y="2556796"/>
            <a:ext cx="1996440" cy="381190"/>
          </a:xfrm>
        </p:spPr>
        <p:txBody>
          <a:bodyPr lIns="91440" tIns="0">
            <a:noAutofit/>
          </a:bodyPr>
          <a:lstStyle>
            <a:lvl1pPr marL="0" indent="0">
              <a:buNone/>
              <a:defRPr sz="2200" b="1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46BB721-1D88-1A03-1D55-5C79942C71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39140" y="3046075"/>
            <a:ext cx="1828634" cy="96903"/>
          </a:xfrm>
          <a:prstGeom prst="rect">
            <a:avLst/>
          </a:prstGeom>
          <a:gradFill>
            <a:gsLst>
              <a:gs pos="0">
                <a:schemeClr val="accent2">
                  <a:lumMod val="60000"/>
                  <a:lumOff val="40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216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51307C43-6072-93E9-BF1D-64D42AE2A52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050536" y="3391012"/>
            <a:ext cx="1996440" cy="778652"/>
          </a:xfrm>
        </p:spPr>
        <p:txBody>
          <a:bodyPr lIns="91440" tIns="0">
            <a:noAutofit/>
          </a:bodyPr>
          <a:lstStyle>
            <a:lvl1pPr marL="0" indent="0">
              <a:buNone/>
              <a:defRPr sz="1200" cap="none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9" name="Text Placeholder 11">
            <a:extLst>
              <a:ext uri="{FF2B5EF4-FFF2-40B4-BE49-F238E27FC236}">
                <a16:creationId xmlns:a16="http://schemas.microsoft.com/office/drawing/2014/main" id="{7CBDAD5E-0048-0813-47FC-FFE93F191C5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065776" y="4505738"/>
            <a:ext cx="893064" cy="335470"/>
          </a:xfrm>
        </p:spPr>
        <p:txBody>
          <a:bodyPr lIns="91440" tIns="0">
            <a:noAutofit/>
          </a:bodyPr>
          <a:lstStyle>
            <a:lvl1pPr marL="0" indent="0">
              <a:buNone/>
              <a:defRPr sz="2000" cap="all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xxxx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60D4CBD1-AAC9-3F04-3F49-E8579F6F7A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2952" y="4402872"/>
            <a:ext cx="685800" cy="685800"/>
          </a:xfrm>
          <a:prstGeom prst="ellipse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Picture Placeholder 13">
            <a:extLst>
              <a:ext uri="{FF2B5EF4-FFF2-40B4-BE49-F238E27FC236}">
                <a16:creationId xmlns:a16="http://schemas.microsoft.com/office/drawing/2014/main" id="{F154717D-74D1-298B-EF00-6CCA65AA969B}"/>
              </a:ext>
            </a:extLst>
          </p:cNvPr>
          <p:cNvSpPr>
            <a:spLocks noGrp="1" noChangeAspect="1"/>
          </p:cNvSpPr>
          <p:nvPr>
            <p:ph type="pic" sz="quarter" idx="37"/>
          </p:nvPr>
        </p:nvSpPr>
        <p:spPr>
          <a:xfrm>
            <a:off x="6207252" y="4517172"/>
            <a:ext cx="457200" cy="457200"/>
          </a:xfrm>
          <a:prstGeom prst="ellipse">
            <a:avLst/>
          </a:prstGeom>
          <a:ln w="19050">
            <a:noFill/>
          </a:ln>
        </p:spPr>
        <p:txBody>
          <a:bodyPr lIns="0" tIns="0" rIns="0" bIns="0">
            <a:normAutofit/>
          </a:bodyPr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30" name="Text Placeholder 11">
            <a:extLst>
              <a:ext uri="{FF2B5EF4-FFF2-40B4-BE49-F238E27FC236}">
                <a16:creationId xmlns:a16="http://schemas.microsoft.com/office/drawing/2014/main" id="{3A23A057-C011-EB28-4869-A73F2E3B339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065776" y="4894756"/>
            <a:ext cx="893064" cy="335470"/>
          </a:xfrm>
        </p:spPr>
        <p:txBody>
          <a:bodyPr lIns="91440" tIns="0">
            <a:noAutofit/>
          </a:bodyPr>
          <a:lstStyle>
            <a:lvl1pPr marL="0" indent="0">
              <a:buNone/>
              <a:defRPr sz="1400" cap="none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Text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F51B736-1CC5-842A-AFEB-68B1893171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142870" y="5377870"/>
            <a:ext cx="1827639" cy="0"/>
          </a:xfrm>
          <a:prstGeom prst="straightConnector1">
            <a:avLst/>
          </a:prstGeom>
          <a:ln w="19050" cap="flat" cmpd="sng" algn="ctr">
            <a:gradFill>
              <a:gsLst>
                <a:gs pos="0">
                  <a:schemeClr val="accent2"/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2160000" scaled="0"/>
            </a:gra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716EA8F4-B9C4-991F-0EBC-D79877AD468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39000" y="2556796"/>
            <a:ext cx="1996440" cy="381190"/>
          </a:xfrm>
        </p:spPr>
        <p:txBody>
          <a:bodyPr lIns="91440" tIns="0">
            <a:noAutofit/>
          </a:bodyPr>
          <a:lstStyle>
            <a:lvl1pPr marL="0" indent="0">
              <a:buNone/>
              <a:defRPr sz="2200" b="1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3B68F5A8-E314-7C7A-6CB2-3036DF2A8E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332009" y="3046075"/>
            <a:ext cx="1828635" cy="96903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216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5A57C80F-4C30-26E1-B38B-3D7238EC9A4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239000" y="3391012"/>
            <a:ext cx="1996440" cy="778652"/>
          </a:xfrm>
        </p:spPr>
        <p:txBody>
          <a:bodyPr lIns="91440" tIns="0">
            <a:noAutofit/>
          </a:bodyPr>
          <a:lstStyle>
            <a:lvl1pPr marL="0" indent="0">
              <a:buNone/>
              <a:defRPr sz="1200" cap="none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1" name="Text Placeholder 11">
            <a:extLst>
              <a:ext uri="{FF2B5EF4-FFF2-40B4-BE49-F238E27FC236}">
                <a16:creationId xmlns:a16="http://schemas.microsoft.com/office/drawing/2014/main" id="{A44BB5F0-6856-4711-058C-73C1CBF4646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257288" y="4505738"/>
            <a:ext cx="893064" cy="335470"/>
          </a:xfrm>
        </p:spPr>
        <p:txBody>
          <a:bodyPr lIns="91440" tIns="0">
            <a:noAutofit/>
          </a:bodyPr>
          <a:lstStyle>
            <a:lvl1pPr marL="0" indent="0">
              <a:buNone/>
              <a:defRPr sz="2000" cap="all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xxxx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1EF56C89-6D7E-4196-72BF-23ACEE823C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298180" y="4402872"/>
            <a:ext cx="685800" cy="685800"/>
          </a:xfrm>
          <a:prstGeom prst="ellipse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Picture Placeholder 13">
            <a:extLst>
              <a:ext uri="{FF2B5EF4-FFF2-40B4-BE49-F238E27FC236}">
                <a16:creationId xmlns:a16="http://schemas.microsoft.com/office/drawing/2014/main" id="{719C23E4-DE06-6FF4-1BC9-5305DE50D817}"/>
              </a:ext>
            </a:extLst>
          </p:cNvPr>
          <p:cNvSpPr>
            <a:spLocks noGrp="1" noChangeAspect="1"/>
          </p:cNvSpPr>
          <p:nvPr>
            <p:ph type="pic" sz="quarter" idx="38"/>
          </p:nvPr>
        </p:nvSpPr>
        <p:spPr>
          <a:xfrm>
            <a:off x="8412480" y="4517172"/>
            <a:ext cx="457200" cy="457200"/>
          </a:xfrm>
          <a:prstGeom prst="ellipse">
            <a:avLst/>
          </a:prstGeom>
          <a:ln w="19050">
            <a:noFill/>
          </a:ln>
        </p:spPr>
        <p:txBody>
          <a:bodyPr lIns="0" tIns="0" rIns="0" bIns="0">
            <a:normAutofit/>
          </a:bodyPr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32" name="Text Placeholder 11">
            <a:extLst>
              <a:ext uri="{FF2B5EF4-FFF2-40B4-BE49-F238E27FC236}">
                <a16:creationId xmlns:a16="http://schemas.microsoft.com/office/drawing/2014/main" id="{F5A3DA8B-D38B-3994-FE85-0A331FBADAD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257288" y="4894756"/>
            <a:ext cx="893064" cy="335470"/>
          </a:xfrm>
        </p:spPr>
        <p:txBody>
          <a:bodyPr lIns="91440" tIns="0">
            <a:noAutofit/>
          </a:bodyPr>
          <a:lstStyle>
            <a:lvl1pPr marL="0" indent="0">
              <a:buNone/>
              <a:defRPr sz="1400" cap="none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Text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A771B152-C165-EE9A-CF25-69B01D939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333507" y="5377870"/>
            <a:ext cx="1828375" cy="0"/>
          </a:xfrm>
          <a:prstGeom prst="straightConnector1">
            <a:avLst/>
          </a:prstGeom>
          <a:ln w="19050" cap="flat" cmpd="sng" algn="ctr">
            <a:gradFill>
              <a:gsLst>
                <a:gs pos="0">
                  <a:schemeClr val="accent5">
                    <a:lumMod val="60000"/>
                    <a:lumOff val="40000"/>
                  </a:schemeClr>
                </a:gs>
                <a:gs pos="100000">
                  <a:schemeClr val="accent6"/>
                </a:gs>
              </a:gsLst>
              <a:lin ang="2160000" scaled="0"/>
            </a:gra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D3896BC4-3EFC-36C4-6071-4BF0E987F96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427464" y="2556796"/>
            <a:ext cx="1996440" cy="381190"/>
          </a:xfrm>
        </p:spPr>
        <p:txBody>
          <a:bodyPr lIns="91440" tIns="0">
            <a:noAutofit/>
          </a:bodyPr>
          <a:lstStyle>
            <a:lvl1pPr marL="0" indent="0">
              <a:buNone/>
              <a:defRPr sz="2200" b="1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B6236E29-4894-FD6C-E56F-5B1CBA99A5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524879" y="3046075"/>
            <a:ext cx="1828635" cy="96903"/>
          </a:xfrm>
          <a:prstGeom prst="rect">
            <a:avLst/>
          </a:pr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100000">
                <a:schemeClr val="accent6">
                  <a:lumMod val="40000"/>
                  <a:lumOff val="60000"/>
                </a:schemeClr>
              </a:gs>
            </a:gsLst>
            <a:lin ang="216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C2DA584-D9BC-7A01-6F48-363C7F6465E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427464" y="3391012"/>
            <a:ext cx="1996440" cy="778652"/>
          </a:xfrm>
        </p:spPr>
        <p:txBody>
          <a:bodyPr lIns="91440" tIns="0">
            <a:noAutofit/>
          </a:bodyPr>
          <a:lstStyle>
            <a:lvl1pPr marL="0" indent="0">
              <a:buNone/>
              <a:defRPr sz="1200" cap="none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3" name="Text Placeholder 11">
            <a:extLst>
              <a:ext uri="{FF2B5EF4-FFF2-40B4-BE49-F238E27FC236}">
                <a16:creationId xmlns:a16="http://schemas.microsoft.com/office/drawing/2014/main" id="{70C95BBB-511F-F8F5-EF37-C6109C4AF4E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448800" y="4505738"/>
            <a:ext cx="893064" cy="335470"/>
          </a:xfrm>
        </p:spPr>
        <p:txBody>
          <a:bodyPr lIns="91440" tIns="0">
            <a:noAutofit/>
          </a:bodyPr>
          <a:lstStyle>
            <a:lvl1pPr marL="0" indent="0">
              <a:buNone/>
              <a:defRPr sz="2000" cap="all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xxxx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D0EDAC9C-0C6E-2807-24D5-3E04B5E210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484738" y="4399153"/>
            <a:ext cx="685800" cy="685800"/>
          </a:xfrm>
          <a:prstGeom prst="ellipse">
            <a:avLst/>
          </a:prstGeom>
          <a:noFill/>
          <a:ln w="1270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Picture Placeholder 13">
            <a:extLst>
              <a:ext uri="{FF2B5EF4-FFF2-40B4-BE49-F238E27FC236}">
                <a16:creationId xmlns:a16="http://schemas.microsoft.com/office/drawing/2014/main" id="{B1C0F0FD-844D-CC54-986F-B8522F12B0A5}"/>
              </a:ext>
            </a:extLst>
          </p:cNvPr>
          <p:cNvSpPr>
            <a:spLocks noGrp="1" noChangeAspect="1"/>
          </p:cNvSpPr>
          <p:nvPr>
            <p:ph type="pic" sz="quarter" idx="39"/>
          </p:nvPr>
        </p:nvSpPr>
        <p:spPr>
          <a:xfrm>
            <a:off x="10599038" y="4513453"/>
            <a:ext cx="457200" cy="457200"/>
          </a:xfrm>
          <a:prstGeom prst="ellipse">
            <a:avLst/>
          </a:prstGeom>
          <a:ln w="19050">
            <a:noFill/>
          </a:ln>
        </p:spPr>
        <p:txBody>
          <a:bodyPr lIns="0" tIns="0" rIns="0" bIns="0">
            <a:normAutofit/>
          </a:bodyPr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34" name="Text Placeholder 11">
            <a:extLst>
              <a:ext uri="{FF2B5EF4-FFF2-40B4-BE49-F238E27FC236}">
                <a16:creationId xmlns:a16="http://schemas.microsoft.com/office/drawing/2014/main" id="{A00816D8-6779-7BDB-52AB-5BD0A2479E4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448800" y="4894756"/>
            <a:ext cx="893064" cy="335470"/>
          </a:xfrm>
        </p:spPr>
        <p:txBody>
          <a:bodyPr lIns="91440" tIns="0">
            <a:noAutofit/>
          </a:bodyPr>
          <a:lstStyle>
            <a:lvl1pPr marL="0" indent="0">
              <a:buNone/>
              <a:defRPr sz="1400" cap="none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Text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D6506AFF-E40E-308E-7907-FBFC4DAAB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524879" y="5376344"/>
            <a:ext cx="1828635" cy="3053"/>
          </a:xfrm>
          <a:prstGeom prst="straightConnector1">
            <a:avLst/>
          </a:prstGeom>
          <a:ln w="19050" cap="flat" cmpd="sng" algn="ctr">
            <a:gradFill>
              <a:gsLst>
                <a:gs pos="0">
                  <a:schemeClr val="accent6"/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2160000" scaled="0"/>
            </a:gra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0A11DE-725C-8DE4-9A24-3718A3D14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0560" y="6072886"/>
            <a:ext cx="4114800" cy="365125"/>
          </a:xfrm>
          <a:prstGeom prst="rect">
            <a:avLst/>
          </a:prstGeom>
        </p:spPr>
        <p:txBody>
          <a:bodyPr/>
          <a:lstStyle>
            <a:lvl1pPr algn="l">
              <a:defRPr sz="1000" cap="all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6D8153-A9C6-7A32-CDB7-BF9D7CB1AC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8616" y="607288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0</a:t>
            </a:r>
            <a:fld id="{E6B975A5-EA91-314B-AF62-F6E264554D2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91871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FBC6ED5-DBEC-4BA5-9BFE-9A5E0ED8D8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0124" y="457199"/>
            <a:ext cx="11731752" cy="1176055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Click to add title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E4AF8E1-6D3D-7A31-0DD3-7B583B8218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320120" y="2020391"/>
            <a:ext cx="9378501" cy="2410190"/>
            <a:chOff x="1320120" y="2020391"/>
            <a:chExt cx="9378501" cy="2410190"/>
          </a:xfrm>
        </p:grpSpPr>
        <p:sp>
          <p:nvSpPr>
            <p:cNvPr id="8" name="Freeform: Shape 7" descr="timeline ">
              <a:extLst>
                <a:ext uri="{FF2B5EF4-FFF2-40B4-BE49-F238E27FC236}">
                  <a16:creationId xmlns:a16="http://schemas.microsoft.com/office/drawing/2014/main" id="{95FFD2E4-8235-F2BF-A205-9D552619322C}"/>
                </a:ext>
              </a:extLst>
            </p:cNvPr>
            <p:cNvSpPr/>
            <p:nvPr/>
          </p:nvSpPr>
          <p:spPr>
            <a:xfrm flipH="1" flipV="1">
              <a:off x="1392439" y="2020391"/>
              <a:ext cx="9252295" cy="2410190"/>
            </a:xfrm>
            <a:custGeom>
              <a:avLst/>
              <a:gdLst>
                <a:gd name="connsiteX0" fmla="*/ 1192508 w 9252295"/>
                <a:gd name="connsiteY0" fmla="*/ 2410190 h 2410190"/>
                <a:gd name="connsiteX1" fmla="*/ 0 w 9252295"/>
                <a:gd name="connsiteY1" fmla="*/ 1217682 h 2410190"/>
                <a:gd name="connsiteX2" fmla="*/ 1107 w 9252295"/>
                <a:gd name="connsiteY2" fmla="*/ 1206703 h 2410190"/>
                <a:gd name="connsiteX3" fmla="*/ 96158 w 9252295"/>
                <a:gd name="connsiteY3" fmla="*/ 1206703 h 2410190"/>
                <a:gd name="connsiteX4" fmla="*/ 95051 w 9252295"/>
                <a:gd name="connsiteY4" fmla="*/ 1217682 h 2410190"/>
                <a:gd name="connsiteX5" fmla="*/ 1192508 w 9252295"/>
                <a:gd name="connsiteY5" fmla="*/ 2315139 h 2410190"/>
                <a:gd name="connsiteX6" fmla="*/ 2289965 w 9252295"/>
                <a:gd name="connsiteY6" fmla="*/ 1217682 h 2410190"/>
                <a:gd name="connsiteX7" fmla="*/ 2289554 w 9252295"/>
                <a:gd name="connsiteY7" fmla="*/ 1209531 h 2410190"/>
                <a:gd name="connsiteX8" fmla="*/ 2290085 w 9252295"/>
                <a:gd name="connsiteY8" fmla="*/ 1209531 h 2410190"/>
                <a:gd name="connsiteX9" fmla="*/ 2295831 w 9252295"/>
                <a:gd name="connsiteY9" fmla="*/ 1095755 h 2410190"/>
                <a:gd name="connsiteX10" fmla="*/ 3482182 w 9252295"/>
                <a:gd name="connsiteY10" fmla="*/ 25174 h 2410190"/>
                <a:gd name="connsiteX11" fmla="*/ 4668533 w 9252295"/>
                <a:gd name="connsiteY11" fmla="*/ 1095755 h 2410190"/>
                <a:gd name="connsiteX12" fmla="*/ 4674278 w 9252295"/>
                <a:gd name="connsiteY12" fmla="*/ 1209531 h 2410190"/>
                <a:gd name="connsiteX13" fmla="*/ 4673516 w 9252295"/>
                <a:gd name="connsiteY13" fmla="*/ 1209531 h 2410190"/>
                <a:gd name="connsiteX14" fmla="*/ 4678322 w 9252295"/>
                <a:gd name="connsiteY14" fmla="*/ 1304717 h 2410190"/>
                <a:gd name="connsiteX15" fmla="*/ 5770114 w 9252295"/>
                <a:gd name="connsiteY15" fmla="*/ 2289966 h 2410190"/>
                <a:gd name="connsiteX16" fmla="*/ 6861904 w 9252295"/>
                <a:gd name="connsiteY16" fmla="*/ 1304717 h 2410190"/>
                <a:gd name="connsiteX17" fmla="*/ 6867159 w 9252295"/>
                <a:gd name="connsiteY17" fmla="*/ 1200660 h 2410190"/>
                <a:gd name="connsiteX18" fmla="*/ 6867690 w 9252295"/>
                <a:gd name="connsiteY18" fmla="*/ 1200660 h 2410190"/>
                <a:gd name="connsiteX19" fmla="*/ 6867279 w 9252295"/>
                <a:gd name="connsiteY19" fmla="*/ 1192508 h 2410190"/>
                <a:gd name="connsiteX20" fmla="*/ 8059787 w 9252295"/>
                <a:gd name="connsiteY20" fmla="*/ 0 h 2410190"/>
                <a:gd name="connsiteX21" fmla="*/ 9252295 w 9252295"/>
                <a:gd name="connsiteY21" fmla="*/ 1192508 h 2410190"/>
                <a:gd name="connsiteX22" fmla="*/ 9251964 w 9252295"/>
                <a:gd name="connsiteY22" fmla="*/ 1195794 h 2410190"/>
                <a:gd name="connsiteX23" fmla="*/ 9156913 w 9252295"/>
                <a:gd name="connsiteY23" fmla="*/ 1195794 h 2410190"/>
                <a:gd name="connsiteX24" fmla="*/ 9157244 w 9252295"/>
                <a:gd name="connsiteY24" fmla="*/ 1192508 h 2410190"/>
                <a:gd name="connsiteX25" fmla="*/ 8059787 w 9252295"/>
                <a:gd name="connsiteY25" fmla="*/ 95051 h 2410190"/>
                <a:gd name="connsiteX26" fmla="*/ 6962330 w 9252295"/>
                <a:gd name="connsiteY26" fmla="*/ 1192508 h 2410190"/>
                <a:gd name="connsiteX27" fmla="*/ 6962741 w 9252295"/>
                <a:gd name="connsiteY27" fmla="*/ 1200660 h 2410190"/>
                <a:gd name="connsiteX28" fmla="*/ 6962209 w 9252295"/>
                <a:gd name="connsiteY28" fmla="*/ 1200660 h 2410190"/>
                <a:gd name="connsiteX29" fmla="*/ 6956464 w 9252295"/>
                <a:gd name="connsiteY29" fmla="*/ 1314435 h 2410190"/>
                <a:gd name="connsiteX30" fmla="*/ 5770114 w 9252295"/>
                <a:gd name="connsiteY30" fmla="*/ 2385016 h 2410190"/>
                <a:gd name="connsiteX31" fmla="*/ 4583763 w 9252295"/>
                <a:gd name="connsiteY31" fmla="*/ 1314435 h 2410190"/>
                <a:gd name="connsiteX32" fmla="*/ 4578017 w 9252295"/>
                <a:gd name="connsiteY32" fmla="*/ 1200660 h 2410190"/>
                <a:gd name="connsiteX33" fmla="*/ 4578780 w 9252295"/>
                <a:gd name="connsiteY33" fmla="*/ 1200660 h 2410190"/>
                <a:gd name="connsiteX34" fmla="*/ 4573974 w 9252295"/>
                <a:gd name="connsiteY34" fmla="*/ 1105474 h 2410190"/>
                <a:gd name="connsiteX35" fmla="*/ 3482182 w 9252295"/>
                <a:gd name="connsiteY35" fmla="*/ 120225 h 2410190"/>
                <a:gd name="connsiteX36" fmla="*/ 2390391 w 9252295"/>
                <a:gd name="connsiteY36" fmla="*/ 1105474 h 2410190"/>
                <a:gd name="connsiteX37" fmla="*/ 2385136 w 9252295"/>
                <a:gd name="connsiteY37" fmla="*/ 1209531 h 2410190"/>
                <a:gd name="connsiteX38" fmla="*/ 2384604 w 9252295"/>
                <a:gd name="connsiteY38" fmla="*/ 1209531 h 2410190"/>
                <a:gd name="connsiteX39" fmla="*/ 2385016 w 9252295"/>
                <a:gd name="connsiteY39" fmla="*/ 1217682 h 2410190"/>
                <a:gd name="connsiteX40" fmla="*/ 1192508 w 9252295"/>
                <a:gd name="connsiteY40" fmla="*/ 2410190 h 2410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9252295" h="2410190">
                  <a:moveTo>
                    <a:pt x="1192508" y="2410190"/>
                  </a:moveTo>
                  <a:cubicBezTo>
                    <a:pt x="533904" y="2410190"/>
                    <a:pt x="0" y="1876286"/>
                    <a:pt x="0" y="1217682"/>
                  </a:cubicBezTo>
                  <a:lnTo>
                    <a:pt x="1107" y="1206703"/>
                  </a:lnTo>
                  <a:lnTo>
                    <a:pt x="96158" y="1206703"/>
                  </a:lnTo>
                  <a:lnTo>
                    <a:pt x="95051" y="1217682"/>
                  </a:lnTo>
                  <a:cubicBezTo>
                    <a:pt x="95051" y="1823791"/>
                    <a:pt x="586400" y="2315139"/>
                    <a:pt x="1192508" y="2315139"/>
                  </a:cubicBezTo>
                  <a:cubicBezTo>
                    <a:pt x="1798616" y="2315139"/>
                    <a:pt x="2289965" y="1823791"/>
                    <a:pt x="2289965" y="1217682"/>
                  </a:cubicBezTo>
                  <a:lnTo>
                    <a:pt x="2289554" y="1209531"/>
                  </a:lnTo>
                  <a:lnTo>
                    <a:pt x="2290085" y="1209531"/>
                  </a:lnTo>
                  <a:lnTo>
                    <a:pt x="2295831" y="1095755"/>
                  </a:lnTo>
                  <a:cubicBezTo>
                    <a:pt x="2356899" y="494427"/>
                    <a:pt x="2864742" y="25174"/>
                    <a:pt x="3482182" y="25174"/>
                  </a:cubicBezTo>
                  <a:cubicBezTo>
                    <a:pt x="4099623" y="25174"/>
                    <a:pt x="4607465" y="494427"/>
                    <a:pt x="4668533" y="1095755"/>
                  </a:cubicBezTo>
                  <a:lnTo>
                    <a:pt x="4674278" y="1209531"/>
                  </a:lnTo>
                  <a:lnTo>
                    <a:pt x="4673516" y="1209531"/>
                  </a:lnTo>
                  <a:lnTo>
                    <a:pt x="4678322" y="1304717"/>
                  </a:lnTo>
                  <a:cubicBezTo>
                    <a:pt x="4734523" y="1858116"/>
                    <a:pt x="5201886" y="2289966"/>
                    <a:pt x="5770114" y="2289966"/>
                  </a:cubicBezTo>
                  <a:cubicBezTo>
                    <a:pt x="6338340" y="2289966"/>
                    <a:pt x="6805704" y="1858116"/>
                    <a:pt x="6861904" y="1304717"/>
                  </a:cubicBezTo>
                  <a:lnTo>
                    <a:pt x="6867159" y="1200660"/>
                  </a:lnTo>
                  <a:lnTo>
                    <a:pt x="6867690" y="1200660"/>
                  </a:lnTo>
                  <a:lnTo>
                    <a:pt x="6867279" y="1192508"/>
                  </a:lnTo>
                  <a:cubicBezTo>
                    <a:pt x="6867279" y="533905"/>
                    <a:pt x="7401183" y="0"/>
                    <a:pt x="8059787" y="0"/>
                  </a:cubicBezTo>
                  <a:cubicBezTo>
                    <a:pt x="8718390" y="0"/>
                    <a:pt x="9252295" y="533905"/>
                    <a:pt x="9252295" y="1192508"/>
                  </a:cubicBezTo>
                  <a:lnTo>
                    <a:pt x="9251964" y="1195794"/>
                  </a:lnTo>
                  <a:lnTo>
                    <a:pt x="9156913" y="1195794"/>
                  </a:lnTo>
                  <a:lnTo>
                    <a:pt x="9157244" y="1192508"/>
                  </a:lnTo>
                  <a:cubicBezTo>
                    <a:pt x="9157244" y="586400"/>
                    <a:pt x="8665895" y="95051"/>
                    <a:pt x="8059787" y="95051"/>
                  </a:cubicBezTo>
                  <a:cubicBezTo>
                    <a:pt x="7453679" y="95051"/>
                    <a:pt x="6962330" y="586400"/>
                    <a:pt x="6962330" y="1192508"/>
                  </a:cubicBezTo>
                  <a:lnTo>
                    <a:pt x="6962741" y="1200660"/>
                  </a:lnTo>
                  <a:lnTo>
                    <a:pt x="6962209" y="1200660"/>
                  </a:lnTo>
                  <a:lnTo>
                    <a:pt x="6956464" y="1314435"/>
                  </a:lnTo>
                  <a:cubicBezTo>
                    <a:pt x="6895396" y="1915764"/>
                    <a:pt x="6387554" y="2385016"/>
                    <a:pt x="5770114" y="2385016"/>
                  </a:cubicBezTo>
                  <a:cubicBezTo>
                    <a:pt x="5152672" y="2385016"/>
                    <a:pt x="4644831" y="1915764"/>
                    <a:pt x="4583763" y="1314435"/>
                  </a:cubicBezTo>
                  <a:lnTo>
                    <a:pt x="4578017" y="1200660"/>
                  </a:lnTo>
                  <a:lnTo>
                    <a:pt x="4578780" y="1200660"/>
                  </a:lnTo>
                  <a:lnTo>
                    <a:pt x="4573974" y="1105474"/>
                  </a:lnTo>
                  <a:cubicBezTo>
                    <a:pt x="4517772" y="552075"/>
                    <a:pt x="4050409" y="120225"/>
                    <a:pt x="3482182" y="120225"/>
                  </a:cubicBezTo>
                  <a:cubicBezTo>
                    <a:pt x="2913956" y="120225"/>
                    <a:pt x="2446592" y="552075"/>
                    <a:pt x="2390391" y="1105474"/>
                  </a:cubicBezTo>
                  <a:lnTo>
                    <a:pt x="2385136" y="1209531"/>
                  </a:lnTo>
                  <a:lnTo>
                    <a:pt x="2384604" y="1209531"/>
                  </a:lnTo>
                  <a:lnTo>
                    <a:pt x="2385016" y="1217682"/>
                  </a:lnTo>
                  <a:cubicBezTo>
                    <a:pt x="2385016" y="1876286"/>
                    <a:pt x="1851111" y="2410190"/>
                    <a:pt x="1192508" y="2410190"/>
                  </a:cubicBezTo>
                  <a:close/>
                </a:path>
              </a:pathLst>
            </a:custGeom>
            <a:gradFill flip="none" rotWithShape="1">
              <a:gsLst>
                <a:gs pos="61000">
                  <a:schemeClr val="accent6"/>
                </a:gs>
                <a:gs pos="39000">
                  <a:schemeClr val="accent5"/>
                </a:gs>
                <a:gs pos="18000">
                  <a:schemeClr val="accent4"/>
                </a:gs>
                <a:gs pos="92000">
                  <a:schemeClr val="accent3"/>
                </a:gs>
              </a:gsLst>
              <a:lin ang="10800000" scaled="0"/>
              <a:tileRect/>
            </a:gra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4000" dirty="0">
                <a:solidFill>
                  <a:schemeClr val="accent2"/>
                </a:solidFill>
              </a:endParaRPr>
            </a:p>
          </p:txBody>
        </p:sp>
        <p:sp>
          <p:nvSpPr>
            <p:cNvPr id="9" name="Oval 8" descr="timeline endpoints">
              <a:extLst>
                <a:ext uri="{FF2B5EF4-FFF2-40B4-BE49-F238E27FC236}">
                  <a16:creationId xmlns:a16="http://schemas.microsoft.com/office/drawing/2014/main" id="{FD500365-FF2B-BD97-E160-2EE37926D791}"/>
                </a:ext>
              </a:extLst>
            </p:cNvPr>
            <p:cNvSpPr/>
            <p:nvPr/>
          </p:nvSpPr>
          <p:spPr>
            <a:xfrm>
              <a:off x="1320120" y="3149771"/>
              <a:ext cx="218092" cy="218092"/>
            </a:xfrm>
            <a:prstGeom prst="ellipse">
              <a:avLst/>
            </a:prstGeom>
            <a:solidFill>
              <a:schemeClr val="accent4"/>
            </a:solidFill>
            <a:ln w="762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 descr="timeline endpoints">
              <a:extLst>
                <a:ext uri="{FF2B5EF4-FFF2-40B4-BE49-F238E27FC236}">
                  <a16:creationId xmlns:a16="http://schemas.microsoft.com/office/drawing/2014/main" id="{34C8CF17-1B0C-28D1-6E4D-5187FFFDCE2D}"/>
                </a:ext>
              </a:extLst>
            </p:cNvPr>
            <p:cNvSpPr/>
            <p:nvPr/>
          </p:nvSpPr>
          <p:spPr>
            <a:xfrm>
              <a:off x="10480529" y="3149771"/>
              <a:ext cx="218092" cy="218092"/>
            </a:xfrm>
            <a:prstGeom prst="ellipse">
              <a:avLst/>
            </a:prstGeom>
            <a:solidFill>
              <a:schemeClr val="accent3"/>
            </a:solidFill>
            <a:ln w="762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0A472"/>
                </a:solidFill>
              </a:endParaRPr>
            </a:p>
          </p:txBody>
        </p:sp>
      </p:grp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488AC32E-428F-9A0A-3195-B3423A2C939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980355" y="2660943"/>
            <a:ext cx="1161288" cy="1161288"/>
          </a:xfrm>
          <a:prstGeom prst="ellipse">
            <a:avLst/>
          </a:prstGeom>
          <a:ln w="38100">
            <a:solidFill>
              <a:schemeClr val="accent4"/>
            </a:solidFill>
          </a:ln>
        </p:spPr>
        <p:txBody>
          <a:bodyPr anchor="ctr">
            <a:noAutofit/>
          </a:bodyPr>
          <a:lstStyle>
            <a:lvl1pPr marL="0" indent="0" algn="ctr">
              <a:buNone/>
              <a:defRPr sz="3200" cap="all" baseline="0">
                <a:solidFill>
                  <a:schemeClr val="accent4"/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400"/>
            </a:lvl3pPr>
            <a:lvl4pPr marL="1371600" indent="0" algn="ctr">
              <a:buNone/>
              <a:defRPr sz="1200"/>
            </a:lvl4pPr>
            <a:lvl5pPr marL="1828800" indent="0" algn="ctr">
              <a:buNone/>
              <a:defRPr sz="1200"/>
            </a:lvl5pPr>
          </a:lstStyle>
          <a:p>
            <a:pPr lvl="0"/>
            <a:r>
              <a:rPr lang="en-US" dirty="0"/>
              <a:t>Q1</a:t>
            </a:r>
          </a:p>
        </p:txBody>
      </p:sp>
      <p:sp>
        <p:nvSpPr>
          <p:cNvPr id="18" name="Text Placeholder 48">
            <a:extLst>
              <a:ext uri="{FF2B5EF4-FFF2-40B4-BE49-F238E27FC236}">
                <a16:creationId xmlns:a16="http://schemas.microsoft.com/office/drawing/2014/main" id="{D127D48E-3E09-48C7-AB33-FBD643EFA52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823914" y="4817717"/>
            <a:ext cx="1796396" cy="302186"/>
          </a:xfrm>
        </p:spPr>
        <p:txBody>
          <a:bodyPr>
            <a:noAutofit/>
          </a:bodyPr>
          <a:lstStyle>
            <a:lvl1pPr marL="0" indent="0">
              <a:buNone/>
              <a:defRPr sz="2000" b="1" cap="all" baseline="0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add text</a:t>
            </a:r>
          </a:p>
        </p:txBody>
      </p:sp>
      <p:sp>
        <p:nvSpPr>
          <p:cNvPr id="19" name="Text Placeholder 50">
            <a:extLst>
              <a:ext uri="{FF2B5EF4-FFF2-40B4-BE49-F238E27FC236}">
                <a16:creationId xmlns:a16="http://schemas.microsoft.com/office/drawing/2014/main" id="{A1B91BF4-B790-4F67-98EB-FE905527BFF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823914" y="5210963"/>
            <a:ext cx="1813567" cy="706438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1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38A1666A-610A-35B4-038A-027C26F293C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279505" y="2660943"/>
            <a:ext cx="1161288" cy="1161288"/>
          </a:xfrm>
          <a:prstGeom prst="ellipse">
            <a:avLst/>
          </a:prstGeom>
          <a:ln w="38100">
            <a:solidFill>
              <a:schemeClr val="accent5"/>
            </a:solidFill>
          </a:ln>
        </p:spPr>
        <p:txBody>
          <a:bodyPr anchor="ctr">
            <a:noAutofit/>
          </a:bodyPr>
          <a:lstStyle>
            <a:lvl1pPr marL="0" indent="0" algn="ctr">
              <a:buNone/>
              <a:defRPr sz="3200" cap="all" baseline="0">
                <a:solidFill>
                  <a:schemeClr val="accent5"/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400"/>
            </a:lvl3pPr>
            <a:lvl4pPr marL="1371600" indent="0" algn="ctr">
              <a:buNone/>
              <a:defRPr sz="1200"/>
            </a:lvl4pPr>
            <a:lvl5pPr marL="1828800" indent="0" algn="ctr">
              <a:buNone/>
              <a:defRPr sz="1200"/>
            </a:lvl5pPr>
          </a:lstStyle>
          <a:p>
            <a:pPr lvl="0"/>
            <a:r>
              <a:rPr lang="en-US"/>
              <a:t>Q2</a:t>
            </a:r>
          </a:p>
        </p:txBody>
      </p:sp>
      <p:sp>
        <p:nvSpPr>
          <p:cNvPr id="20" name="Text Placeholder 48">
            <a:extLst>
              <a:ext uri="{FF2B5EF4-FFF2-40B4-BE49-F238E27FC236}">
                <a16:creationId xmlns:a16="http://schemas.microsoft.com/office/drawing/2014/main" id="{CCA5F33F-1634-427F-92BF-99A5ED52A4B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34076" y="4817717"/>
            <a:ext cx="1796396" cy="302186"/>
          </a:xfrm>
        </p:spPr>
        <p:txBody>
          <a:bodyPr>
            <a:noAutofit/>
          </a:bodyPr>
          <a:lstStyle>
            <a:lvl1pPr marL="0" indent="0">
              <a:buNone/>
              <a:defRPr sz="2000" b="1" cap="all" baseline="0">
                <a:solidFill>
                  <a:schemeClr val="accent5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add text</a:t>
            </a:r>
          </a:p>
        </p:txBody>
      </p:sp>
      <p:sp>
        <p:nvSpPr>
          <p:cNvPr id="21" name="Text Placeholder 50">
            <a:extLst>
              <a:ext uri="{FF2B5EF4-FFF2-40B4-BE49-F238E27FC236}">
                <a16:creationId xmlns:a16="http://schemas.microsoft.com/office/drawing/2014/main" id="{084F28D2-C99C-44DC-95CF-A18847F3B61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34076" y="5210963"/>
            <a:ext cx="1813567" cy="706438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1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3FDDA6AC-3BDE-259D-EBBE-6A7B12A217C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578655" y="2660943"/>
            <a:ext cx="1161288" cy="1161288"/>
          </a:xfrm>
          <a:prstGeom prst="ellipse">
            <a:avLst/>
          </a:prstGeom>
          <a:ln w="38100">
            <a:solidFill>
              <a:schemeClr val="accent6"/>
            </a:solidFill>
          </a:ln>
        </p:spPr>
        <p:txBody>
          <a:bodyPr anchor="ctr">
            <a:noAutofit/>
          </a:bodyPr>
          <a:lstStyle>
            <a:lvl1pPr marL="0" indent="0" algn="ctr">
              <a:buNone/>
              <a:defRPr sz="3200" cap="all" baseline="0">
                <a:solidFill>
                  <a:schemeClr val="accent6"/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400"/>
            </a:lvl3pPr>
            <a:lvl4pPr marL="1371600" indent="0" algn="ctr">
              <a:buNone/>
              <a:defRPr sz="1200"/>
            </a:lvl4pPr>
            <a:lvl5pPr marL="1828800" indent="0" algn="ctr">
              <a:buNone/>
              <a:defRPr sz="1200"/>
            </a:lvl5pPr>
          </a:lstStyle>
          <a:p>
            <a:pPr lvl="0"/>
            <a:r>
              <a:rPr lang="en-US"/>
              <a:t>Q3</a:t>
            </a:r>
          </a:p>
        </p:txBody>
      </p:sp>
      <p:sp>
        <p:nvSpPr>
          <p:cNvPr id="22" name="Text Placeholder 48">
            <a:extLst>
              <a:ext uri="{FF2B5EF4-FFF2-40B4-BE49-F238E27FC236}">
                <a16:creationId xmlns:a16="http://schemas.microsoft.com/office/drawing/2014/main" id="{2402522A-E098-4FB5-B454-D6FC98D90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44238" y="4817717"/>
            <a:ext cx="1796396" cy="302186"/>
          </a:xfrm>
        </p:spPr>
        <p:txBody>
          <a:bodyPr>
            <a:noAutofit/>
          </a:bodyPr>
          <a:lstStyle>
            <a:lvl1pPr marL="0" indent="0">
              <a:buNone/>
              <a:defRPr sz="2000" b="1" cap="all" baseline="0">
                <a:solidFill>
                  <a:schemeClr val="accent6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add text</a:t>
            </a:r>
          </a:p>
        </p:txBody>
      </p:sp>
      <p:sp>
        <p:nvSpPr>
          <p:cNvPr id="23" name="Text Placeholder 50">
            <a:extLst>
              <a:ext uri="{FF2B5EF4-FFF2-40B4-BE49-F238E27FC236}">
                <a16:creationId xmlns:a16="http://schemas.microsoft.com/office/drawing/2014/main" id="{18CF51EA-CDE2-4AA1-83CB-9DC6E212C33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44238" y="5210963"/>
            <a:ext cx="1813567" cy="706438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1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4DFBC172-3AC7-02D5-403B-5AB8BAB3494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877805" y="2644842"/>
            <a:ext cx="1161288" cy="1161288"/>
          </a:xfrm>
          <a:prstGeom prst="ellipse">
            <a:avLst/>
          </a:prstGeom>
          <a:ln w="3810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buNone/>
              <a:defRPr sz="3200" cap="all" baseline="0">
                <a:solidFill>
                  <a:schemeClr val="accent3"/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400"/>
            </a:lvl3pPr>
            <a:lvl4pPr marL="1371600" indent="0" algn="ctr">
              <a:buNone/>
              <a:defRPr sz="1200"/>
            </a:lvl4pPr>
            <a:lvl5pPr marL="1828800" indent="0" algn="ctr">
              <a:buNone/>
              <a:defRPr sz="1200"/>
            </a:lvl5pPr>
          </a:lstStyle>
          <a:p>
            <a:pPr lvl="0"/>
            <a:r>
              <a:rPr lang="en-US"/>
              <a:t>Q4</a:t>
            </a:r>
          </a:p>
        </p:txBody>
      </p:sp>
      <p:sp>
        <p:nvSpPr>
          <p:cNvPr id="24" name="Text Placeholder 48">
            <a:extLst>
              <a:ext uri="{FF2B5EF4-FFF2-40B4-BE49-F238E27FC236}">
                <a16:creationId xmlns:a16="http://schemas.microsoft.com/office/drawing/2014/main" id="{FE2BFCE7-D8D1-42B7-97F2-78B1D2CB5F8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754400" y="4817717"/>
            <a:ext cx="1796396" cy="302186"/>
          </a:xfrm>
        </p:spPr>
        <p:txBody>
          <a:bodyPr>
            <a:noAutofit/>
          </a:bodyPr>
          <a:lstStyle>
            <a:lvl1pPr marL="0" indent="0">
              <a:buNone/>
              <a:defRPr sz="2000" b="1" cap="all" baseline="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add text</a:t>
            </a:r>
          </a:p>
        </p:txBody>
      </p:sp>
      <p:sp>
        <p:nvSpPr>
          <p:cNvPr id="25" name="Text Placeholder 50">
            <a:extLst>
              <a:ext uri="{FF2B5EF4-FFF2-40B4-BE49-F238E27FC236}">
                <a16:creationId xmlns:a16="http://schemas.microsoft.com/office/drawing/2014/main" id="{0C4E8DE7-5691-4470-BC2C-F9F6532248C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754400" y="5210963"/>
            <a:ext cx="1813567" cy="706438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1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42506429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920">
          <p15:clr>
            <a:srgbClr val="FBAE40"/>
          </p15:clr>
        </p15:guide>
        <p15:guide id="2" pos="3840">
          <p15:clr>
            <a:srgbClr val="FBAE40"/>
          </p15:clr>
        </p15:guide>
        <p15:guide id="3" pos="5760">
          <p15:clr>
            <a:srgbClr val="FBAE40"/>
          </p15:clr>
        </p15:guide>
        <p15:guide id="4" pos="3984">
          <p15:clr>
            <a:srgbClr val="5ACBF0"/>
          </p15:clr>
        </p15:guide>
        <p15:guide id="5" pos="3696">
          <p15:clr>
            <a:srgbClr val="5ACBF0"/>
          </p15:clr>
        </p15:guide>
        <p15:guide id="6" pos="2064">
          <p15:clr>
            <a:srgbClr val="5ACBF0"/>
          </p15:clr>
        </p15:guide>
        <p15:guide id="7" pos="1776">
          <p15:clr>
            <a:srgbClr val="5ACBF0"/>
          </p15:clr>
        </p15:guide>
        <p15:guide id="8" pos="5616">
          <p15:clr>
            <a:srgbClr val="5ACBF0"/>
          </p15:clr>
        </p15:guide>
        <p15:guide id="9" pos="5904">
          <p15:clr>
            <a:srgbClr val="5ACBF0"/>
          </p15:clr>
        </p15:guide>
        <p15:guide id="10" pos="144">
          <p15:clr>
            <a:srgbClr val="5ACBF0"/>
          </p15:clr>
        </p15:guide>
        <p15:guide id="11" orient="horz" pos="4176">
          <p15:clr>
            <a:srgbClr val="5ACBF0"/>
          </p15:clr>
        </p15:guide>
        <p15:guide id="12" pos="7536">
          <p15:clr>
            <a:srgbClr val="5ACBF0"/>
          </p15:clr>
        </p15:guide>
        <p15:guide id="13" orient="horz" pos="144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5923D9E-9381-3D11-B31A-1BF5C97F35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452303" y="3405019"/>
            <a:ext cx="5739697" cy="3467971"/>
            <a:chOff x="5009037" y="2525712"/>
            <a:chExt cx="7170193" cy="4332288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89E777D0-3240-08CE-6B6C-B33B910B84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9037" y="25257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EFEA81A2-6893-518C-6AF3-37C987789C8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89536" y="2525712"/>
              <a:ext cx="3589694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F297964-0B81-31DC-6D6D-1414832238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 flipV="1">
            <a:off x="6465610" y="0"/>
            <a:ext cx="5739697" cy="3467971"/>
            <a:chOff x="5183405" y="2678112"/>
            <a:chExt cx="7170193" cy="4332288"/>
          </a:xfrm>
        </p:grpSpPr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CE4FDB43-7466-4B74-330E-836DA9504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3405" y="26781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2EA39DB9-F1B4-F4E9-CF4D-717B0CD747DA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3903" y="2678112"/>
              <a:ext cx="3589695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  <p:sp>
        <p:nvSpPr>
          <p:cNvPr id="14" name="Image 2">
            <a:extLst>
              <a:ext uri="{FF2B5EF4-FFF2-40B4-BE49-F238E27FC236}">
                <a16:creationId xmlns:a16="http://schemas.microsoft.com/office/drawing/2014/main" id="{EFFAEAD9-58A9-096B-C6D0-58F7AD08EB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642518" y="4577658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1CFBBA-B680-A6A7-3C4B-5FEAC42532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1057274"/>
            <a:ext cx="6583680" cy="1531357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2386C43-DD10-E892-08AD-D6F4AE9617D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14400" y="2834640"/>
            <a:ext cx="6583680" cy="3207344"/>
          </a:xfrm>
        </p:spPr>
        <p:txBody>
          <a:bodyPr lIns="91440" tIns="0" rIns="91440" bIns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50000"/>
              </a:lnSpc>
              <a:spcBef>
                <a:spcPts val="0"/>
              </a:spcBef>
              <a:defRPr sz="2000"/>
            </a:lvl2pPr>
            <a:lvl3pPr marL="685800">
              <a:lnSpc>
                <a:spcPct val="150000"/>
              </a:lnSpc>
              <a:spcBef>
                <a:spcPts val="0"/>
              </a:spcBef>
              <a:defRPr sz="1800"/>
            </a:lvl3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114D1E-7749-DD58-8782-318E4F679D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9645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537D12D-0FCA-3396-988D-452D3D526E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3390900"/>
            <a:ext cx="12216063" cy="34671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1710CE8-8A83-C0D3-623E-AFCC6C6A29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332509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AA66C80-37C3-6D28-7564-733A30B2CD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>
            <a:off x="9353550" y="0"/>
            <a:ext cx="2838450" cy="2857958"/>
            <a:chOff x="0" y="0"/>
            <a:chExt cx="2838450" cy="2857958"/>
          </a:xfrm>
        </p:grpSpPr>
        <p:sp>
          <p:nvSpPr>
            <p:cNvPr id="12" name="Freeform: Shape 28">
              <a:extLst>
                <a:ext uri="{FF2B5EF4-FFF2-40B4-BE49-F238E27FC236}">
                  <a16:creationId xmlns:a16="http://schemas.microsoft.com/office/drawing/2014/main" id="{D9DB7C23-E0CF-A75F-BFFD-4E7679AF4A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0"/>
              <a:ext cx="2838450" cy="2857958"/>
            </a:xfrm>
            <a:custGeom>
              <a:avLst/>
              <a:gdLst>
                <a:gd name="connsiteX0" fmla="*/ 1971005 w 2838450"/>
                <a:gd name="connsiteY0" fmla="*/ 0 h 2857958"/>
                <a:gd name="connsiteX1" fmla="*/ 2838450 w 2838450"/>
                <a:gd name="connsiteY1" fmla="*/ 0 h 2857958"/>
                <a:gd name="connsiteX2" fmla="*/ 2838450 w 2838450"/>
                <a:gd name="connsiteY2" fmla="*/ 7240 h 2857958"/>
                <a:gd name="connsiteX3" fmla="*/ 278890 w 2838450"/>
                <a:gd name="connsiteY3" fmla="*/ 2843883 h 2857958"/>
                <a:gd name="connsiteX4" fmla="*/ 0 w 2838450"/>
                <a:gd name="connsiteY4" fmla="*/ 2857958 h 2857958"/>
                <a:gd name="connsiteX5" fmla="*/ 0 w 2838450"/>
                <a:gd name="connsiteY5" fmla="*/ 1990580 h 2857958"/>
                <a:gd name="connsiteX6" fmla="*/ 190293 w 2838450"/>
                <a:gd name="connsiteY6" fmla="*/ 1980883 h 2857958"/>
                <a:gd name="connsiteX7" fmla="*/ 1960910 w 2838450"/>
                <a:gd name="connsiteY7" fmla="*/ 200390 h 285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38450" h="2857958">
                  <a:moveTo>
                    <a:pt x="1971005" y="0"/>
                  </a:moveTo>
                  <a:lnTo>
                    <a:pt x="2838450" y="0"/>
                  </a:lnTo>
                  <a:lnTo>
                    <a:pt x="2838450" y="7240"/>
                  </a:lnTo>
                  <a:cubicBezTo>
                    <a:pt x="2838450" y="1484015"/>
                    <a:pt x="1716931" y="2697914"/>
                    <a:pt x="278890" y="2843883"/>
                  </a:cubicBezTo>
                  <a:lnTo>
                    <a:pt x="0" y="2857958"/>
                  </a:lnTo>
                  <a:lnTo>
                    <a:pt x="0" y="1990580"/>
                  </a:lnTo>
                  <a:lnTo>
                    <a:pt x="190293" y="1980883"/>
                  </a:lnTo>
                  <a:cubicBezTo>
                    <a:pt x="1124600" y="1885128"/>
                    <a:pt x="1866185" y="1135788"/>
                    <a:pt x="1960910" y="20039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/>
            </a:p>
          </p:txBody>
        </p:sp>
        <p:sp>
          <p:nvSpPr>
            <p:cNvPr id="15" name="Freeform: Shape 15">
              <a:extLst>
                <a:ext uri="{FF2B5EF4-FFF2-40B4-BE49-F238E27FC236}">
                  <a16:creationId xmlns:a16="http://schemas.microsoft.com/office/drawing/2014/main" id="{4D62A0CC-A0CE-403A-A167-27225B2C60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" y="1"/>
              <a:ext cx="1003449" cy="1013015"/>
            </a:xfrm>
            <a:custGeom>
              <a:avLst/>
              <a:gdLst>
                <a:gd name="connsiteX0" fmla="*/ 0 w 1003449"/>
                <a:gd name="connsiteY0" fmla="*/ 0 h 1013015"/>
                <a:gd name="connsiteX1" fmla="*/ 1003449 w 1003449"/>
                <a:gd name="connsiteY1" fmla="*/ 0 h 1013015"/>
                <a:gd name="connsiteX2" fmla="*/ 998306 w 1003449"/>
                <a:gd name="connsiteY2" fmla="*/ 100639 h 1013015"/>
                <a:gd name="connsiteX3" fmla="*/ 90663 w 1003449"/>
                <a:gd name="connsiteY3" fmla="*/ 1008380 h 1013015"/>
                <a:gd name="connsiteX4" fmla="*/ 0 w 1003449"/>
                <a:gd name="connsiteY4" fmla="*/ 1013015 h 1013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3449" h="1013015">
                  <a:moveTo>
                    <a:pt x="0" y="0"/>
                  </a:moveTo>
                  <a:lnTo>
                    <a:pt x="1003449" y="0"/>
                  </a:lnTo>
                  <a:lnTo>
                    <a:pt x="998306" y="100639"/>
                  </a:lnTo>
                  <a:cubicBezTo>
                    <a:pt x="949402" y="576784"/>
                    <a:pt x="566756" y="959471"/>
                    <a:pt x="90663" y="1008380"/>
                  </a:cubicBezTo>
                  <a:lnTo>
                    <a:pt x="0" y="10130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6" name="Image 2">
              <a:extLst>
                <a:ext uri="{FF2B5EF4-FFF2-40B4-BE49-F238E27FC236}">
                  <a16:creationId xmlns:a16="http://schemas.microsoft.com/office/drawing/2014/main" id="{F8AD83DA-A293-6D56-F606-7C98C403A3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458332" y="590133"/>
              <a:ext cx="775021" cy="775021"/>
            </a:xfrm>
            <a:custGeom>
              <a:avLst/>
              <a:gdLst>
                <a:gd name="connsiteX0" fmla="*/ 387511 w 775021"/>
                <a:gd name="connsiteY0" fmla="*/ 775021 h 775021"/>
                <a:gd name="connsiteX1" fmla="*/ 775021 w 775021"/>
                <a:gd name="connsiteY1" fmla="*/ 387511 h 775021"/>
                <a:gd name="connsiteX2" fmla="*/ 387511 w 775021"/>
                <a:gd name="connsiteY2" fmla="*/ 0 h 775021"/>
                <a:gd name="connsiteX3" fmla="*/ 0 w 775021"/>
                <a:gd name="connsiteY3" fmla="*/ 387511 h 775021"/>
                <a:gd name="connsiteX4" fmla="*/ 387511 w 775021"/>
                <a:gd name="connsiteY4" fmla="*/ 775021 h 77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5021" h="775021">
                  <a:moveTo>
                    <a:pt x="387511" y="775021"/>
                  </a:moveTo>
                  <a:cubicBezTo>
                    <a:pt x="601527" y="775021"/>
                    <a:pt x="775021" y="601527"/>
                    <a:pt x="775021" y="387511"/>
                  </a:cubicBezTo>
                  <a:cubicBezTo>
                    <a:pt x="775021" y="173494"/>
                    <a:pt x="601527" y="0"/>
                    <a:pt x="387511" y="0"/>
                  </a:cubicBezTo>
                  <a:cubicBezTo>
                    <a:pt x="173494" y="0"/>
                    <a:pt x="0" y="173494"/>
                    <a:pt x="0" y="387511"/>
                  </a:cubicBezTo>
                  <a:cubicBezTo>
                    <a:pt x="0" y="601527"/>
                    <a:pt x="173494" y="775021"/>
                    <a:pt x="387511" y="775021"/>
                  </a:cubicBezTo>
                  <a:close/>
                </a:path>
              </a:pathLst>
            </a:custGeom>
            <a:solidFill>
              <a:schemeClr val="accent6"/>
            </a:solidFill>
            <a:ln w="38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5702441" y="1061623"/>
            <a:ext cx="5723586" cy="4739104"/>
          </a:xfrm>
        </p:spPr>
        <p:txBody>
          <a:bodyPr tIns="0" bIns="0" anchor="ctr">
            <a:noAutofit/>
          </a:bodyPr>
          <a:lstStyle>
            <a:lvl1pPr algn="l">
              <a:lnSpc>
                <a:spcPct val="100000"/>
              </a:lnSpc>
              <a:defRPr sz="3600" b="1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979AC40-7C15-9431-5B1A-415655A7FC0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43345" y="0"/>
            <a:ext cx="4344695" cy="6359525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331891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86F8B46B-EF6E-BC12-09E2-0F3B779197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-400"/>
            <a:ext cx="12216063" cy="346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D7B4F11-E150-473B-98F5-6E6AC96468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420493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3" name="Freeform 32">
            <a:extLst>
              <a:ext uri="{FF2B5EF4-FFF2-40B4-BE49-F238E27FC236}">
                <a16:creationId xmlns:a16="http://schemas.microsoft.com/office/drawing/2014/main" id="{1A2791BA-760E-9FA5-8743-D0B699FC98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463854"/>
            <a:ext cx="435241" cy="3394146"/>
          </a:xfrm>
          <a:custGeom>
            <a:avLst/>
            <a:gdLst>
              <a:gd name="connsiteX0" fmla="*/ 435241 w 435241"/>
              <a:gd name="connsiteY0" fmla="*/ 0 h 3394146"/>
              <a:gd name="connsiteX1" fmla="*/ 435241 w 435241"/>
              <a:gd name="connsiteY1" fmla="*/ 3394146 h 3394146"/>
              <a:gd name="connsiteX2" fmla="*/ 0 w 435241"/>
              <a:gd name="connsiteY2" fmla="*/ 3394146 h 3394146"/>
              <a:gd name="connsiteX3" fmla="*/ 0 w 435241"/>
              <a:gd name="connsiteY3" fmla="*/ 523525 h 3394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5241" h="3394146">
                <a:moveTo>
                  <a:pt x="435241" y="0"/>
                </a:moveTo>
                <a:lnTo>
                  <a:pt x="435241" y="3394146"/>
                </a:lnTo>
                <a:lnTo>
                  <a:pt x="0" y="3394146"/>
                </a:lnTo>
                <a:lnTo>
                  <a:pt x="0" y="52352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D6A03F2-8C7B-D33B-0E8F-24D4800D5C01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914400" y="1057275"/>
            <a:ext cx="5259554" cy="2495028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/>
              <a:t>Click to add text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51465C6-2CDE-B5BF-F22E-CBDD44E86CFC}"/>
              </a:ext>
            </a:extLst>
          </p:cNvPr>
          <p:cNvSpPr>
            <a:spLocks noGrp="1"/>
          </p:cNvSpPr>
          <p:nvPr userDrawn="1">
            <p:ph idx="1" hasCustomPrompt="1"/>
          </p:nvPr>
        </p:nvSpPr>
        <p:spPr>
          <a:xfrm>
            <a:off x="914400" y="3808750"/>
            <a:ext cx="5259554" cy="2233233"/>
          </a:xfrm>
        </p:spPr>
        <p:txBody>
          <a:bodyPr lIns="91440" tIns="0" rIns="91440" b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00000"/>
              </a:lnSpc>
              <a:spcBef>
                <a:spcPts val="0"/>
              </a:spcBef>
              <a:defRPr sz="2400"/>
            </a:lvl2pPr>
            <a:lvl3pPr marL="685800">
              <a:lnSpc>
                <a:spcPct val="100000"/>
              </a:lnSpc>
              <a:spcBef>
                <a:spcPts val="0"/>
              </a:spcBef>
              <a:defRPr sz="2400"/>
            </a:lvl3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2" name="Picture Placeholder 7">
            <a:extLst>
              <a:ext uri="{FF2B5EF4-FFF2-40B4-BE49-F238E27FC236}">
                <a16:creationId xmlns:a16="http://schemas.microsoft.com/office/drawing/2014/main" id="{55126063-BDEE-A1AB-FDAE-DD9B98CACDA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414194" y="410780"/>
            <a:ext cx="4344695" cy="6447220"/>
          </a:xfrm>
          <a:solidFill>
            <a:schemeClr val="accent3"/>
          </a:solidFill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6817894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mage 1">
            <a:extLst>
              <a:ext uri="{FF2B5EF4-FFF2-40B4-BE49-F238E27FC236}">
                <a16:creationId xmlns:a16="http://schemas.microsoft.com/office/drawing/2014/main" id="{2A3EC91E-4089-D366-06D3-3E66F93DFA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7117" y="0"/>
            <a:ext cx="2550985" cy="6858000"/>
          </a:xfrm>
          <a:custGeom>
            <a:avLst/>
            <a:gdLst>
              <a:gd name="connsiteX0" fmla="*/ 2550985 w 2550985"/>
              <a:gd name="connsiteY0" fmla="*/ 0 h 6858000"/>
              <a:gd name="connsiteX1" fmla="*/ 0 w 2550985"/>
              <a:gd name="connsiteY1" fmla="*/ 0 h 6858000"/>
              <a:gd name="connsiteX2" fmla="*/ 0 w 2550985"/>
              <a:gd name="connsiteY2" fmla="*/ 6858000 h 6858000"/>
              <a:gd name="connsiteX3" fmla="*/ 2550985 w 2550985"/>
              <a:gd name="connsiteY3" fmla="*/ 6858000 h 6858000"/>
              <a:gd name="connsiteX4" fmla="*/ 2550985 w 2550985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50985" h="6858000">
                <a:moveTo>
                  <a:pt x="2550985" y="0"/>
                </a:moveTo>
                <a:lnTo>
                  <a:pt x="0" y="0"/>
                </a:lnTo>
                <a:lnTo>
                  <a:pt x="0" y="6858000"/>
                </a:lnTo>
                <a:lnTo>
                  <a:pt x="2550985" y="6858000"/>
                </a:lnTo>
                <a:lnTo>
                  <a:pt x="2550985" y="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7045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70F595E1-C910-3710-90E9-AF5FFCE058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9415" y="0"/>
            <a:ext cx="2548591" cy="2555628"/>
          </a:xfrm>
          <a:custGeom>
            <a:avLst/>
            <a:gdLst>
              <a:gd name="connsiteX0" fmla="*/ 138643 w 2548591"/>
              <a:gd name="connsiteY0" fmla="*/ 1 h 2555628"/>
              <a:gd name="connsiteX1" fmla="*/ 163874 w 2548591"/>
              <a:gd name="connsiteY1" fmla="*/ 1 h 2555628"/>
              <a:gd name="connsiteX2" fmla="*/ 2548463 w 2548591"/>
              <a:gd name="connsiteY2" fmla="*/ 2391168 h 2555628"/>
              <a:gd name="connsiteX3" fmla="*/ 2548463 w 2548591"/>
              <a:gd name="connsiteY3" fmla="*/ 2416472 h 2555628"/>
              <a:gd name="connsiteX4" fmla="*/ 2548590 w 2548591"/>
              <a:gd name="connsiteY4" fmla="*/ 2416600 h 2555628"/>
              <a:gd name="connsiteX5" fmla="*/ 138643 w 2548591"/>
              <a:gd name="connsiteY5" fmla="*/ 1 h 2555628"/>
              <a:gd name="connsiteX6" fmla="*/ 0 w 2548591"/>
              <a:gd name="connsiteY6" fmla="*/ 1 h 2555628"/>
              <a:gd name="connsiteX7" fmla="*/ 25231 w 2548591"/>
              <a:gd name="connsiteY7" fmla="*/ 1 h 2555628"/>
              <a:gd name="connsiteX8" fmla="*/ 2548591 w 2548591"/>
              <a:gd name="connsiteY8" fmla="*/ 2530324 h 2555628"/>
              <a:gd name="connsiteX9" fmla="*/ 2548591 w 2548591"/>
              <a:gd name="connsiteY9" fmla="*/ 2555628 h 2555628"/>
              <a:gd name="connsiteX10" fmla="*/ 0 w 2548591"/>
              <a:gd name="connsiteY10" fmla="*/ 1 h 2555628"/>
              <a:gd name="connsiteX11" fmla="*/ 277411 w 2548591"/>
              <a:gd name="connsiteY11" fmla="*/ 1 h 2555628"/>
              <a:gd name="connsiteX12" fmla="*/ 302642 w 2548591"/>
              <a:gd name="connsiteY12" fmla="*/ 1 h 2555628"/>
              <a:gd name="connsiteX13" fmla="*/ 2548582 w 2548591"/>
              <a:gd name="connsiteY13" fmla="*/ 2252147 h 2555628"/>
              <a:gd name="connsiteX14" fmla="*/ 2548582 w 2548591"/>
              <a:gd name="connsiteY14" fmla="*/ 2277444 h 2555628"/>
              <a:gd name="connsiteX15" fmla="*/ 277411 w 2548591"/>
              <a:gd name="connsiteY15" fmla="*/ 1 h 2555628"/>
              <a:gd name="connsiteX16" fmla="*/ 416054 w 2548591"/>
              <a:gd name="connsiteY16" fmla="*/ 1 h 2555628"/>
              <a:gd name="connsiteX17" fmla="*/ 441285 w 2548591"/>
              <a:gd name="connsiteY17" fmla="*/ 1 h 2555628"/>
              <a:gd name="connsiteX18" fmla="*/ 2548589 w 2548591"/>
              <a:gd name="connsiteY18" fmla="*/ 2113119 h 2555628"/>
              <a:gd name="connsiteX19" fmla="*/ 2548589 w 2548591"/>
              <a:gd name="connsiteY19" fmla="*/ 2138423 h 2555628"/>
              <a:gd name="connsiteX20" fmla="*/ 416054 w 2548591"/>
              <a:gd name="connsiteY20" fmla="*/ 1 h 2555628"/>
              <a:gd name="connsiteX21" fmla="*/ 554698 w 2548591"/>
              <a:gd name="connsiteY21" fmla="*/ 1 h 2555628"/>
              <a:gd name="connsiteX22" fmla="*/ 579930 w 2548591"/>
              <a:gd name="connsiteY22" fmla="*/ 1 h 2555628"/>
              <a:gd name="connsiteX23" fmla="*/ 2548462 w 2548591"/>
              <a:gd name="connsiteY23" fmla="*/ 1973963 h 2555628"/>
              <a:gd name="connsiteX24" fmla="*/ 2548462 w 2548591"/>
              <a:gd name="connsiteY24" fmla="*/ 1999267 h 2555628"/>
              <a:gd name="connsiteX25" fmla="*/ 2548589 w 2548591"/>
              <a:gd name="connsiteY25" fmla="*/ 1999394 h 2555628"/>
              <a:gd name="connsiteX26" fmla="*/ 554698 w 2548591"/>
              <a:gd name="connsiteY26" fmla="*/ 1 h 2555628"/>
              <a:gd name="connsiteX27" fmla="*/ 693468 w 2548591"/>
              <a:gd name="connsiteY27" fmla="*/ 0 h 2555628"/>
              <a:gd name="connsiteX28" fmla="*/ 718701 w 2548591"/>
              <a:gd name="connsiteY28" fmla="*/ 0 h 2555628"/>
              <a:gd name="connsiteX29" fmla="*/ 2548583 w 2548591"/>
              <a:gd name="connsiteY29" fmla="*/ 1834942 h 2555628"/>
              <a:gd name="connsiteX30" fmla="*/ 2548583 w 2548591"/>
              <a:gd name="connsiteY30" fmla="*/ 1860239 h 2555628"/>
              <a:gd name="connsiteX31" fmla="*/ 693468 w 2548591"/>
              <a:gd name="connsiteY31" fmla="*/ 0 h 2555628"/>
              <a:gd name="connsiteX32" fmla="*/ 832112 w 2548591"/>
              <a:gd name="connsiteY32" fmla="*/ 0 h 2555628"/>
              <a:gd name="connsiteX33" fmla="*/ 857340 w 2548591"/>
              <a:gd name="connsiteY33" fmla="*/ 0 h 2555628"/>
              <a:gd name="connsiteX34" fmla="*/ 2548582 w 2548591"/>
              <a:gd name="connsiteY34" fmla="*/ 1695913 h 2555628"/>
              <a:gd name="connsiteX35" fmla="*/ 2548582 w 2548591"/>
              <a:gd name="connsiteY35" fmla="*/ 1721210 h 2555628"/>
              <a:gd name="connsiteX36" fmla="*/ 832112 w 2548591"/>
              <a:gd name="connsiteY36" fmla="*/ 0 h 2555628"/>
              <a:gd name="connsiteX37" fmla="*/ 970758 w 2548591"/>
              <a:gd name="connsiteY37" fmla="*/ 0 h 2555628"/>
              <a:gd name="connsiteX38" fmla="*/ 995986 w 2548591"/>
              <a:gd name="connsiteY38" fmla="*/ 0 h 2555628"/>
              <a:gd name="connsiteX39" fmla="*/ 2548463 w 2548591"/>
              <a:gd name="connsiteY39" fmla="*/ 1556758 h 2555628"/>
              <a:gd name="connsiteX40" fmla="*/ 2548463 w 2548591"/>
              <a:gd name="connsiteY40" fmla="*/ 1582062 h 2555628"/>
              <a:gd name="connsiteX41" fmla="*/ 2548590 w 2548591"/>
              <a:gd name="connsiteY41" fmla="*/ 1582189 h 2555628"/>
              <a:gd name="connsiteX42" fmla="*/ 970758 w 2548591"/>
              <a:gd name="connsiteY42" fmla="*/ 0 h 2555628"/>
              <a:gd name="connsiteX43" fmla="*/ 1109529 w 2548591"/>
              <a:gd name="connsiteY43" fmla="*/ 0 h 2555628"/>
              <a:gd name="connsiteX44" fmla="*/ 1134764 w 2548591"/>
              <a:gd name="connsiteY44" fmla="*/ 0 h 2555628"/>
              <a:gd name="connsiteX45" fmla="*/ 2548589 w 2548591"/>
              <a:gd name="connsiteY45" fmla="*/ 1417736 h 2555628"/>
              <a:gd name="connsiteX46" fmla="*/ 2548589 w 2548591"/>
              <a:gd name="connsiteY46" fmla="*/ 1443033 h 2555628"/>
              <a:gd name="connsiteX47" fmla="*/ 1109529 w 2548591"/>
              <a:gd name="connsiteY47" fmla="*/ 0 h 2555628"/>
              <a:gd name="connsiteX48" fmla="*/ 1248168 w 2548591"/>
              <a:gd name="connsiteY48" fmla="*/ 0 h 2555628"/>
              <a:gd name="connsiteX49" fmla="*/ 1273396 w 2548591"/>
              <a:gd name="connsiteY49" fmla="*/ 0 h 2555628"/>
              <a:gd name="connsiteX50" fmla="*/ 2548583 w 2548591"/>
              <a:gd name="connsiteY50" fmla="*/ 1278708 h 2555628"/>
              <a:gd name="connsiteX51" fmla="*/ 2548583 w 2548591"/>
              <a:gd name="connsiteY51" fmla="*/ 1304005 h 2555628"/>
              <a:gd name="connsiteX52" fmla="*/ 1248168 w 2548591"/>
              <a:gd name="connsiteY52" fmla="*/ 0 h 2555628"/>
              <a:gd name="connsiteX53" fmla="*/ 1386813 w 2548591"/>
              <a:gd name="connsiteY53" fmla="*/ 0 h 2555628"/>
              <a:gd name="connsiteX54" fmla="*/ 1412041 w 2548591"/>
              <a:gd name="connsiteY54" fmla="*/ 0 h 2555628"/>
              <a:gd name="connsiteX55" fmla="*/ 2548589 w 2548591"/>
              <a:gd name="connsiteY55" fmla="*/ 1139552 h 2555628"/>
              <a:gd name="connsiteX56" fmla="*/ 2548589 w 2548591"/>
              <a:gd name="connsiteY56" fmla="*/ 1164857 h 2555628"/>
              <a:gd name="connsiteX57" fmla="*/ 2548589 w 2548591"/>
              <a:gd name="connsiteY57" fmla="*/ 1164984 h 2555628"/>
              <a:gd name="connsiteX58" fmla="*/ 1386813 w 2548591"/>
              <a:gd name="connsiteY58" fmla="*/ 0 h 2555628"/>
              <a:gd name="connsiteX59" fmla="*/ 1525579 w 2548591"/>
              <a:gd name="connsiteY59" fmla="*/ 0 h 2555628"/>
              <a:gd name="connsiteX60" fmla="*/ 1550814 w 2548591"/>
              <a:gd name="connsiteY60" fmla="*/ 0 h 2555628"/>
              <a:gd name="connsiteX61" fmla="*/ 2548583 w 2548591"/>
              <a:gd name="connsiteY61" fmla="*/ 1000531 h 2555628"/>
              <a:gd name="connsiteX62" fmla="*/ 2548583 w 2548591"/>
              <a:gd name="connsiteY62" fmla="*/ 1025828 h 2555628"/>
              <a:gd name="connsiteX63" fmla="*/ 1525579 w 2548591"/>
              <a:gd name="connsiteY63" fmla="*/ 0 h 2555628"/>
              <a:gd name="connsiteX64" fmla="*/ 1664231 w 2548591"/>
              <a:gd name="connsiteY64" fmla="*/ 0 h 2555628"/>
              <a:gd name="connsiteX65" fmla="*/ 1689459 w 2548591"/>
              <a:gd name="connsiteY65" fmla="*/ 0 h 2555628"/>
              <a:gd name="connsiteX66" fmla="*/ 2548589 w 2548591"/>
              <a:gd name="connsiteY66" fmla="*/ 861503 h 2555628"/>
              <a:gd name="connsiteX67" fmla="*/ 2548589 w 2548591"/>
              <a:gd name="connsiteY67" fmla="*/ 886800 h 2555628"/>
              <a:gd name="connsiteX68" fmla="*/ 1664231 w 2548591"/>
              <a:gd name="connsiteY68" fmla="*/ 0 h 2555628"/>
              <a:gd name="connsiteX69" fmla="*/ 1802870 w 2548591"/>
              <a:gd name="connsiteY69" fmla="*/ 0 h 2555628"/>
              <a:gd name="connsiteX70" fmla="*/ 1828097 w 2548591"/>
              <a:gd name="connsiteY70" fmla="*/ 0 h 2555628"/>
              <a:gd name="connsiteX71" fmla="*/ 2548583 w 2548591"/>
              <a:gd name="connsiteY71" fmla="*/ 722347 h 2555628"/>
              <a:gd name="connsiteX72" fmla="*/ 2548583 w 2548591"/>
              <a:gd name="connsiteY72" fmla="*/ 747651 h 2555628"/>
              <a:gd name="connsiteX73" fmla="*/ 2548583 w 2548591"/>
              <a:gd name="connsiteY73" fmla="*/ 747778 h 2555628"/>
              <a:gd name="connsiteX74" fmla="*/ 1802870 w 2548591"/>
              <a:gd name="connsiteY74" fmla="*/ 0 h 2555628"/>
              <a:gd name="connsiteX75" fmla="*/ 1941642 w 2548591"/>
              <a:gd name="connsiteY75" fmla="*/ 0 h 2555628"/>
              <a:gd name="connsiteX76" fmla="*/ 1966877 w 2548591"/>
              <a:gd name="connsiteY76" fmla="*/ 0 h 2555628"/>
              <a:gd name="connsiteX77" fmla="*/ 2548589 w 2548591"/>
              <a:gd name="connsiteY77" fmla="*/ 583321 h 2555628"/>
              <a:gd name="connsiteX78" fmla="*/ 2548589 w 2548591"/>
              <a:gd name="connsiteY78" fmla="*/ 608622 h 2555628"/>
              <a:gd name="connsiteX79" fmla="*/ 1941642 w 2548591"/>
              <a:gd name="connsiteY79" fmla="*/ 0 h 2555628"/>
              <a:gd name="connsiteX80" fmla="*/ 2080281 w 2548591"/>
              <a:gd name="connsiteY80" fmla="*/ 0 h 2555628"/>
              <a:gd name="connsiteX81" fmla="*/ 2105508 w 2548591"/>
              <a:gd name="connsiteY81" fmla="*/ 0 h 2555628"/>
              <a:gd name="connsiteX82" fmla="*/ 2548582 w 2548591"/>
              <a:gd name="connsiteY82" fmla="*/ 444296 h 2555628"/>
              <a:gd name="connsiteX83" fmla="*/ 2548582 w 2548591"/>
              <a:gd name="connsiteY83" fmla="*/ 469597 h 2555628"/>
              <a:gd name="connsiteX84" fmla="*/ 2080281 w 2548591"/>
              <a:gd name="connsiteY84" fmla="*/ 0 h 2555628"/>
              <a:gd name="connsiteX85" fmla="*/ 2218926 w 2548591"/>
              <a:gd name="connsiteY85" fmla="*/ 0 h 2555628"/>
              <a:gd name="connsiteX86" fmla="*/ 2244153 w 2548591"/>
              <a:gd name="connsiteY86" fmla="*/ 0 h 2555628"/>
              <a:gd name="connsiteX87" fmla="*/ 2548582 w 2548591"/>
              <a:gd name="connsiteY87" fmla="*/ 305270 h 2555628"/>
              <a:gd name="connsiteX88" fmla="*/ 2548582 w 2548591"/>
              <a:gd name="connsiteY88" fmla="*/ 330570 h 2555628"/>
              <a:gd name="connsiteX89" fmla="*/ 2218926 w 2548591"/>
              <a:gd name="connsiteY89" fmla="*/ 0 h 2555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2548591" h="2555628">
                <a:moveTo>
                  <a:pt x="138643" y="1"/>
                </a:moveTo>
                <a:lnTo>
                  <a:pt x="163874" y="1"/>
                </a:lnTo>
                <a:cubicBezTo>
                  <a:pt x="163874" y="1318576"/>
                  <a:pt x="1233644" y="2391168"/>
                  <a:pt x="2548463" y="2391168"/>
                </a:cubicBezTo>
                <a:lnTo>
                  <a:pt x="2548463" y="2416472"/>
                </a:lnTo>
                <a:lnTo>
                  <a:pt x="2548590" y="2416600"/>
                </a:lnTo>
                <a:cubicBezTo>
                  <a:pt x="1219755" y="2416600"/>
                  <a:pt x="138643" y="1332503"/>
                  <a:pt x="138643" y="1"/>
                </a:cubicBezTo>
                <a:close/>
                <a:moveTo>
                  <a:pt x="0" y="1"/>
                </a:moveTo>
                <a:lnTo>
                  <a:pt x="25231" y="1"/>
                </a:lnTo>
                <a:cubicBezTo>
                  <a:pt x="25231" y="1395244"/>
                  <a:pt x="1157188" y="2530324"/>
                  <a:pt x="2548591" y="2530324"/>
                </a:cubicBezTo>
                <a:lnTo>
                  <a:pt x="2548591" y="2555628"/>
                </a:lnTo>
                <a:cubicBezTo>
                  <a:pt x="1143299" y="2555628"/>
                  <a:pt x="0" y="1409172"/>
                  <a:pt x="0" y="1"/>
                </a:cubicBezTo>
                <a:close/>
                <a:moveTo>
                  <a:pt x="277411" y="1"/>
                </a:moveTo>
                <a:lnTo>
                  <a:pt x="302642" y="1"/>
                </a:lnTo>
                <a:cubicBezTo>
                  <a:pt x="302642" y="1241907"/>
                  <a:pt x="1310229" y="2252147"/>
                  <a:pt x="2548582" y="2252147"/>
                </a:cubicBezTo>
                <a:lnTo>
                  <a:pt x="2548582" y="2277444"/>
                </a:lnTo>
                <a:cubicBezTo>
                  <a:pt x="1296205" y="2277444"/>
                  <a:pt x="277411" y="1255835"/>
                  <a:pt x="277411" y="1"/>
                </a:cubicBezTo>
                <a:close/>
                <a:moveTo>
                  <a:pt x="416054" y="1"/>
                </a:moveTo>
                <a:lnTo>
                  <a:pt x="441285" y="1"/>
                </a:lnTo>
                <a:cubicBezTo>
                  <a:pt x="441285" y="1165111"/>
                  <a:pt x="1386559" y="2113119"/>
                  <a:pt x="2548589" y="2113119"/>
                </a:cubicBezTo>
                <a:lnTo>
                  <a:pt x="2548589" y="2138423"/>
                </a:lnTo>
                <a:cubicBezTo>
                  <a:pt x="1372670" y="2138423"/>
                  <a:pt x="416054" y="1179166"/>
                  <a:pt x="416054" y="1"/>
                </a:cubicBezTo>
                <a:close/>
                <a:moveTo>
                  <a:pt x="554698" y="1"/>
                </a:moveTo>
                <a:lnTo>
                  <a:pt x="579930" y="1"/>
                </a:lnTo>
                <a:cubicBezTo>
                  <a:pt x="579930" y="1088442"/>
                  <a:pt x="1463017" y="1973963"/>
                  <a:pt x="2548462" y="1973963"/>
                </a:cubicBezTo>
                <a:lnTo>
                  <a:pt x="2548462" y="1999267"/>
                </a:lnTo>
                <a:lnTo>
                  <a:pt x="2548589" y="1999394"/>
                </a:lnTo>
                <a:cubicBezTo>
                  <a:pt x="1449127" y="1999394"/>
                  <a:pt x="554698" y="1102497"/>
                  <a:pt x="554698" y="1"/>
                </a:cubicBezTo>
                <a:close/>
                <a:moveTo>
                  <a:pt x="693468" y="0"/>
                </a:moveTo>
                <a:lnTo>
                  <a:pt x="718701" y="0"/>
                </a:lnTo>
                <a:cubicBezTo>
                  <a:pt x="718701" y="1011773"/>
                  <a:pt x="1539602" y="1834942"/>
                  <a:pt x="2548583" y="1834942"/>
                </a:cubicBezTo>
                <a:lnTo>
                  <a:pt x="2548583" y="1860239"/>
                </a:lnTo>
                <a:cubicBezTo>
                  <a:pt x="1525706" y="1860239"/>
                  <a:pt x="693468" y="1025701"/>
                  <a:pt x="693468" y="0"/>
                </a:cubicBezTo>
                <a:close/>
                <a:moveTo>
                  <a:pt x="832112" y="0"/>
                </a:moveTo>
                <a:lnTo>
                  <a:pt x="857340" y="0"/>
                </a:lnTo>
                <a:cubicBezTo>
                  <a:pt x="857340" y="935105"/>
                  <a:pt x="1616059" y="1695913"/>
                  <a:pt x="2548582" y="1695913"/>
                </a:cubicBezTo>
                <a:lnTo>
                  <a:pt x="2548582" y="1721210"/>
                </a:lnTo>
                <a:cubicBezTo>
                  <a:pt x="1602170" y="1721210"/>
                  <a:pt x="832112" y="949032"/>
                  <a:pt x="832112" y="0"/>
                </a:cubicBezTo>
                <a:close/>
                <a:moveTo>
                  <a:pt x="970758" y="0"/>
                </a:moveTo>
                <a:lnTo>
                  <a:pt x="995986" y="0"/>
                </a:lnTo>
                <a:cubicBezTo>
                  <a:pt x="995986" y="858436"/>
                  <a:pt x="1692391" y="1556758"/>
                  <a:pt x="2548463" y="1556758"/>
                </a:cubicBezTo>
                <a:lnTo>
                  <a:pt x="2548463" y="1582062"/>
                </a:lnTo>
                <a:lnTo>
                  <a:pt x="2548590" y="1582189"/>
                </a:lnTo>
                <a:cubicBezTo>
                  <a:pt x="1678628" y="1582189"/>
                  <a:pt x="970758" y="872491"/>
                  <a:pt x="970758" y="0"/>
                </a:cubicBezTo>
                <a:close/>
                <a:moveTo>
                  <a:pt x="1109529" y="0"/>
                </a:moveTo>
                <a:lnTo>
                  <a:pt x="1134764" y="0"/>
                </a:lnTo>
                <a:cubicBezTo>
                  <a:pt x="1134764" y="781767"/>
                  <a:pt x="1768975" y="1417736"/>
                  <a:pt x="2548589" y="1417736"/>
                </a:cubicBezTo>
                <a:lnTo>
                  <a:pt x="2548589" y="1443033"/>
                </a:lnTo>
                <a:cubicBezTo>
                  <a:pt x="1755086" y="1443033"/>
                  <a:pt x="1109529" y="795695"/>
                  <a:pt x="1109529" y="0"/>
                </a:cubicBezTo>
                <a:close/>
                <a:moveTo>
                  <a:pt x="1248168" y="0"/>
                </a:moveTo>
                <a:lnTo>
                  <a:pt x="1273396" y="0"/>
                </a:lnTo>
                <a:cubicBezTo>
                  <a:pt x="1273396" y="705097"/>
                  <a:pt x="1845433" y="1278708"/>
                  <a:pt x="2548583" y="1278708"/>
                </a:cubicBezTo>
                <a:lnTo>
                  <a:pt x="2548583" y="1304005"/>
                </a:lnTo>
                <a:cubicBezTo>
                  <a:pt x="1831537" y="1304005"/>
                  <a:pt x="1248168" y="719026"/>
                  <a:pt x="1248168" y="0"/>
                </a:cubicBezTo>
                <a:close/>
                <a:moveTo>
                  <a:pt x="1386813" y="0"/>
                </a:moveTo>
                <a:lnTo>
                  <a:pt x="1412041" y="0"/>
                </a:lnTo>
                <a:cubicBezTo>
                  <a:pt x="1412041" y="628428"/>
                  <a:pt x="1921890" y="1139552"/>
                  <a:pt x="2548589" y="1139552"/>
                </a:cubicBezTo>
                <a:lnTo>
                  <a:pt x="2548589" y="1164857"/>
                </a:lnTo>
                <a:lnTo>
                  <a:pt x="2548589" y="1164984"/>
                </a:lnTo>
                <a:cubicBezTo>
                  <a:pt x="1908001" y="1164984"/>
                  <a:pt x="1386813" y="642356"/>
                  <a:pt x="1386813" y="0"/>
                </a:cubicBezTo>
                <a:close/>
                <a:moveTo>
                  <a:pt x="1525579" y="0"/>
                </a:moveTo>
                <a:lnTo>
                  <a:pt x="1550814" y="0"/>
                </a:lnTo>
                <a:cubicBezTo>
                  <a:pt x="1550814" y="551759"/>
                  <a:pt x="1998468" y="1000531"/>
                  <a:pt x="2548583" y="1000531"/>
                </a:cubicBezTo>
                <a:lnTo>
                  <a:pt x="2548583" y="1025828"/>
                </a:lnTo>
                <a:cubicBezTo>
                  <a:pt x="1984452" y="1025828"/>
                  <a:pt x="1525579" y="565560"/>
                  <a:pt x="1525579" y="0"/>
                </a:cubicBezTo>
                <a:close/>
                <a:moveTo>
                  <a:pt x="1664231" y="0"/>
                </a:moveTo>
                <a:lnTo>
                  <a:pt x="1689459" y="0"/>
                </a:lnTo>
                <a:cubicBezTo>
                  <a:pt x="1689459" y="474963"/>
                  <a:pt x="2074805" y="861503"/>
                  <a:pt x="2548589" y="861503"/>
                </a:cubicBezTo>
                <a:lnTo>
                  <a:pt x="2548589" y="886800"/>
                </a:lnTo>
                <a:cubicBezTo>
                  <a:pt x="2060916" y="886800"/>
                  <a:pt x="1664231" y="489019"/>
                  <a:pt x="1664231" y="0"/>
                </a:cubicBezTo>
                <a:close/>
                <a:moveTo>
                  <a:pt x="1802870" y="0"/>
                </a:moveTo>
                <a:lnTo>
                  <a:pt x="1828097" y="0"/>
                </a:lnTo>
                <a:cubicBezTo>
                  <a:pt x="1828097" y="398295"/>
                  <a:pt x="2151263" y="722347"/>
                  <a:pt x="2548583" y="722347"/>
                </a:cubicBezTo>
                <a:lnTo>
                  <a:pt x="2548583" y="747651"/>
                </a:lnTo>
                <a:lnTo>
                  <a:pt x="2548583" y="747778"/>
                </a:lnTo>
                <a:cubicBezTo>
                  <a:pt x="2137367" y="747778"/>
                  <a:pt x="1802870" y="412350"/>
                  <a:pt x="1802870" y="0"/>
                </a:cubicBezTo>
                <a:close/>
                <a:moveTo>
                  <a:pt x="1941642" y="0"/>
                </a:moveTo>
                <a:lnTo>
                  <a:pt x="1966877" y="0"/>
                </a:lnTo>
                <a:cubicBezTo>
                  <a:pt x="1966877" y="321626"/>
                  <a:pt x="2227847" y="583321"/>
                  <a:pt x="2548589" y="583321"/>
                </a:cubicBezTo>
                <a:lnTo>
                  <a:pt x="2548589" y="608622"/>
                </a:lnTo>
                <a:cubicBezTo>
                  <a:pt x="2213831" y="608622"/>
                  <a:pt x="1941642" y="335553"/>
                  <a:pt x="1941642" y="0"/>
                </a:cubicBezTo>
                <a:close/>
                <a:moveTo>
                  <a:pt x="2080281" y="0"/>
                </a:moveTo>
                <a:lnTo>
                  <a:pt x="2105508" y="0"/>
                </a:lnTo>
                <a:cubicBezTo>
                  <a:pt x="2105508" y="244957"/>
                  <a:pt x="2304298" y="444296"/>
                  <a:pt x="2548582" y="444296"/>
                </a:cubicBezTo>
                <a:lnTo>
                  <a:pt x="2548582" y="469597"/>
                </a:lnTo>
                <a:cubicBezTo>
                  <a:pt x="2290409" y="469597"/>
                  <a:pt x="2080281" y="258885"/>
                  <a:pt x="2080281" y="0"/>
                </a:cubicBezTo>
                <a:close/>
                <a:moveTo>
                  <a:pt x="2218926" y="0"/>
                </a:moveTo>
                <a:lnTo>
                  <a:pt x="2244153" y="0"/>
                </a:lnTo>
                <a:cubicBezTo>
                  <a:pt x="2244153" y="168288"/>
                  <a:pt x="2380629" y="305270"/>
                  <a:pt x="2548582" y="305270"/>
                </a:cubicBezTo>
                <a:lnTo>
                  <a:pt x="2548582" y="330570"/>
                </a:lnTo>
                <a:cubicBezTo>
                  <a:pt x="2366866" y="330570"/>
                  <a:pt x="2218926" y="182344"/>
                  <a:pt x="2218926" y="0"/>
                </a:cubicBezTo>
                <a:close/>
              </a:path>
            </a:pathLst>
          </a:custGeom>
          <a:solidFill>
            <a:schemeClr val="bg1"/>
          </a:solidFill>
          <a:ln w="703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/>
          </a:p>
        </p:txBody>
      </p:sp>
      <p:sp>
        <p:nvSpPr>
          <p:cNvPr id="29" name="Freeform 70">
            <a:extLst>
              <a:ext uri="{FF2B5EF4-FFF2-40B4-BE49-F238E27FC236}">
                <a16:creationId xmlns:a16="http://schemas.microsoft.com/office/drawing/2014/main" id="{AA39EF58-54F1-4AC9-1D83-2E7DEEAAEA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6200000" flipH="1">
            <a:off x="-9389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2"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31" name="Freeform 70">
            <a:extLst>
              <a:ext uri="{FF2B5EF4-FFF2-40B4-BE49-F238E27FC236}">
                <a16:creationId xmlns:a16="http://schemas.microsoft.com/office/drawing/2014/main" id="{0C320934-59CC-4123-C7C1-FEEE89F304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flipH="1">
            <a:off x="-10617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33" name="Image 4">
            <a:extLst>
              <a:ext uri="{FF2B5EF4-FFF2-40B4-BE49-F238E27FC236}">
                <a16:creationId xmlns:a16="http://schemas.microsoft.com/office/drawing/2014/main" id="{EC46DC71-C12A-96C8-3FE2-AA95AB58B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543868" y="0"/>
            <a:ext cx="2560340" cy="2560340"/>
          </a:xfrm>
          <a:custGeom>
            <a:avLst/>
            <a:gdLst>
              <a:gd name="connsiteX0" fmla="*/ 0 w 2560340"/>
              <a:gd name="connsiteY0" fmla="*/ 2560340 h 2560340"/>
              <a:gd name="connsiteX1" fmla="*/ 2560340 w 2560340"/>
              <a:gd name="connsiteY1" fmla="*/ 0 h 2560340"/>
              <a:gd name="connsiteX2" fmla="*/ 0 w 2560340"/>
              <a:gd name="connsiteY2" fmla="*/ 0 h 2560340"/>
              <a:gd name="connsiteX3" fmla="*/ 0 w 2560340"/>
              <a:gd name="connsiteY3" fmla="*/ 2560340 h 2560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60340" h="2560340">
                <a:moveTo>
                  <a:pt x="0" y="2560340"/>
                </a:moveTo>
                <a:cubicBezTo>
                  <a:pt x="1414079" y="2560340"/>
                  <a:pt x="2560340" y="1414079"/>
                  <a:pt x="2560340" y="0"/>
                </a:cubicBezTo>
                <a:lnTo>
                  <a:pt x="0" y="0"/>
                </a:lnTo>
                <a:lnTo>
                  <a:pt x="0" y="2560340"/>
                </a:lnTo>
                <a:close/>
              </a:path>
            </a:pathLst>
          </a:custGeom>
          <a:solidFill>
            <a:schemeClr val="accent3">
              <a:lumMod val="40000"/>
              <a:lumOff val="60000"/>
              <a:alpha val="50000"/>
            </a:schemeClr>
          </a:solidFill>
          <a:ln w="705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460565" y="1057274"/>
            <a:ext cx="7965461" cy="994164"/>
          </a:xfrm>
        </p:spPr>
        <p:txBody>
          <a:bodyPr lIns="91440" tIns="0" rIns="91440" bIns="0" anchor="b" anchorCtr="0">
            <a:noAutofit/>
          </a:bodyPr>
          <a:lstStyle>
            <a:lvl1pPr algn="l">
              <a:lnSpc>
                <a:spcPct val="100000"/>
              </a:lnSpc>
              <a:defRPr sz="3600" b="1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B20F5EA7-881C-8FB7-EAC9-89C8F2E5865C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460565" y="2303029"/>
            <a:ext cx="7965460" cy="3497698"/>
          </a:xfrm>
        </p:spPr>
        <p:txBody>
          <a:bodyPr lIns="91440" tIns="0" rIns="91440" bIns="0">
            <a:normAutofit/>
          </a:bodyPr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Slide Number Placeholder 2">
            <a:extLst>
              <a:ext uri="{FF2B5EF4-FFF2-40B4-BE49-F238E27FC236}">
                <a16:creationId xmlns:a16="http://schemas.microsoft.com/office/drawing/2014/main" id="{ED7A50D8-0839-EC58-FFBE-315A2099579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8509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C26B5661-F583-FA44-8353-161B862E69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64809" y="1057274"/>
            <a:ext cx="7043617" cy="2520217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1" name="Image 0">
            <a:extLst>
              <a:ext uri="{FF2B5EF4-FFF2-40B4-BE49-F238E27FC236}">
                <a16:creationId xmlns:a16="http://schemas.microsoft.com/office/drawing/2014/main" id="{CD2D664E-6702-6607-A37E-2E99614491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5568" y="-2784"/>
            <a:ext cx="3443288" cy="6891337"/>
          </a:xfrm>
          <a:custGeom>
            <a:avLst/>
            <a:gdLst>
              <a:gd name="connsiteX0" fmla="*/ 3443288 w 3443288"/>
              <a:gd name="connsiteY0" fmla="*/ 0 h 6891337"/>
              <a:gd name="connsiteX1" fmla="*/ 0 w 3443288"/>
              <a:gd name="connsiteY1" fmla="*/ 0 h 6891337"/>
              <a:gd name="connsiteX2" fmla="*/ 0 w 3443288"/>
              <a:gd name="connsiteY2" fmla="*/ 6891338 h 6891337"/>
              <a:gd name="connsiteX3" fmla="*/ 3443288 w 3443288"/>
              <a:gd name="connsiteY3" fmla="*/ 6891338 h 6891337"/>
              <a:gd name="connsiteX4" fmla="*/ 3443288 w 3443288"/>
              <a:gd name="connsiteY4" fmla="*/ 0 h 6891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6891337">
                <a:moveTo>
                  <a:pt x="3443288" y="0"/>
                </a:moveTo>
                <a:lnTo>
                  <a:pt x="0" y="0"/>
                </a:lnTo>
                <a:lnTo>
                  <a:pt x="0" y="6891338"/>
                </a:lnTo>
                <a:lnTo>
                  <a:pt x="3443288" y="6891338"/>
                </a:lnTo>
                <a:lnTo>
                  <a:pt x="3443288" y="0"/>
                </a:lnTo>
                <a:close/>
              </a:path>
            </a:pathLst>
          </a:custGeom>
          <a:solidFill>
            <a:schemeClr val="accent3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/>
          </a:p>
        </p:txBody>
      </p:sp>
      <p:pic>
        <p:nvPicPr>
          <p:cNvPr id="13" name="Image 1">
            <a:extLst>
              <a:ext uri="{FF2B5EF4-FFF2-40B4-BE49-F238E27FC236}">
                <a16:creationId xmlns:a16="http://schemas.microsoft.com/office/drawing/2014/main" id="{951C5737-DF7E-D671-AC74-9E488335B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703311" y="-2784"/>
            <a:ext cx="1734410" cy="5167313"/>
          </a:xfrm>
          <a:prstGeom prst="rect">
            <a:avLst/>
          </a:prstGeom>
        </p:spPr>
      </p:pic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F232A1E1-DD38-15EA-6CA1-A84950EC43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721621" y="-2784"/>
            <a:ext cx="1716115" cy="1720853"/>
          </a:xfrm>
          <a:custGeom>
            <a:avLst/>
            <a:gdLst>
              <a:gd name="connsiteX0" fmla="*/ 93358 w 1716115"/>
              <a:gd name="connsiteY0" fmla="*/ 0 h 1720853"/>
              <a:gd name="connsiteX1" fmla="*/ 110348 w 1716115"/>
              <a:gd name="connsiteY1" fmla="*/ 0 h 1720853"/>
              <a:gd name="connsiteX2" fmla="*/ 1716029 w 1716115"/>
              <a:gd name="connsiteY2" fmla="*/ 1610112 h 1720853"/>
              <a:gd name="connsiteX3" fmla="*/ 1716029 w 1716115"/>
              <a:gd name="connsiteY3" fmla="*/ 1627151 h 1720853"/>
              <a:gd name="connsiteX4" fmla="*/ 1716115 w 1716115"/>
              <a:gd name="connsiteY4" fmla="*/ 1627237 h 1720853"/>
              <a:gd name="connsiteX5" fmla="*/ 93358 w 1716115"/>
              <a:gd name="connsiteY5" fmla="*/ 0 h 1720853"/>
              <a:gd name="connsiteX6" fmla="*/ 0 w 1716115"/>
              <a:gd name="connsiteY6" fmla="*/ 0 h 1720853"/>
              <a:gd name="connsiteX7" fmla="*/ 16989 w 1716115"/>
              <a:gd name="connsiteY7" fmla="*/ 0 h 1720853"/>
              <a:gd name="connsiteX8" fmla="*/ 1716114 w 1716115"/>
              <a:gd name="connsiteY8" fmla="*/ 1703814 h 1720853"/>
              <a:gd name="connsiteX9" fmla="*/ 1716114 w 1716115"/>
              <a:gd name="connsiteY9" fmla="*/ 1720853 h 1720853"/>
              <a:gd name="connsiteX10" fmla="*/ 0 w 1716115"/>
              <a:gd name="connsiteY10" fmla="*/ 0 h 1720853"/>
              <a:gd name="connsiteX11" fmla="*/ 186798 w 1716115"/>
              <a:gd name="connsiteY11" fmla="*/ 0 h 1720853"/>
              <a:gd name="connsiteX12" fmla="*/ 203788 w 1716115"/>
              <a:gd name="connsiteY12" fmla="*/ 0 h 1720853"/>
              <a:gd name="connsiteX13" fmla="*/ 1716109 w 1716115"/>
              <a:gd name="connsiteY13" fmla="*/ 1516501 h 1720853"/>
              <a:gd name="connsiteX14" fmla="*/ 1716109 w 1716115"/>
              <a:gd name="connsiteY14" fmla="*/ 1533535 h 1720853"/>
              <a:gd name="connsiteX15" fmla="*/ 186798 w 1716115"/>
              <a:gd name="connsiteY15" fmla="*/ 0 h 1720853"/>
              <a:gd name="connsiteX16" fmla="*/ 280155 w 1716115"/>
              <a:gd name="connsiteY16" fmla="*/ 0 h 1720853"/>
              <a:gd name="connsiteX17" fmla="*/ 297145 w 1716115"/>
              <a:gd name="connsiteY17" fmla="*/ 0 h 1720853"/>
              <a:gd name="connsiteX18" fmla="*/ 1716114 w 1716115"/>
              <a:gd name="connsiteY18" fmla="*/ 1422885 h 1720853"/>
              <a:gd name="connsiteX19" fmla="*/ 1716114 w 1716115"/>
              <a:gd name="connsiteY19" fmla="*/ 1439924 h 1720853"/>
              <a:gd name="connsiteX20" fmla="*/ 280155 w 1716115"/>
              <a:gd name="connsiteY20" fmla="*/ 0 h 1720853"/>
              <a:gd name="connsiteX21" fmla="*/ 373512 w 1716115"/>
              <a:gd name="connsiteY21" fmla="*/ 0 h 1720853"/>
              <a:gd name="connsiteX22" fmla="*/ 390502 w 1716115"/>
              <a:gd name="connsiteY22" fmla="*/ 0 h 1720853"/>
              <a:gd name="connsiteX23" fmla="*/ 1716029 w 1716115"/>
              <a:gd name="connsiteY23" fmla="*/ 1329184 h 1720853"/>
              <a:gd name="connsiteX24" fmla="*/ 1716029 w 1716115"/>
              <a:gd name="connsiteY24" fmla="*/ 1346223 h 1720853"/>
              <a:gd name="connsiteX25" fmla="*/ 1716114 w 1716115"/>
              <a:gd name="connsiteY25" fmla="*/ 1346308 h 1720853"/>
              <a:gd name="connsiteX26" fmla="*/ 373512 w 1716115"/>
              <a:gd name="connsiteY26" fmla="*/ 0 h 1720853"/>
              <a:gd name="connsiteX27" fmla="*/ 466953 w 1716115"/>
              <a:gd name="connsiteY27" fmla="*/ 0 h 1720853"/>
              <a:gd name="connsiteX28" fmla="*/ 483944 w 1716115"/>
              <a:gd name="connsiteY28" fmla="*/ 0 h 1720853"/>
              <a:gd name="connsiteX29" fmla="*/ 1716110 w 1716115"/>
              <a:gd name="connsiteY29" fmla="*/ 1235573 h 1720853"/>
              <a:gd name="connsiteX30" fmla="*/ 1716110 w 1716115"/>
              <a:gd name="connsiteY30" fmla="*/ 1252607 h 1720853"/>
              <a:gd name="connsiteX31" fmla="*/ 466953 w 1716115"/>
              <a:gd name="connsiteY31" fmla="*/ 0 h 1720853"/>
              <a:gd name="connsiteX32" fmla="*/ 560310 w 1716115"/>
              <a:gd name="connsiteY32" fmla="*/ 0 h 1720853"/>
              <a:gd name="connsiteX33" fmla="*/ 577297 w 1716115"/>
              <a:gd name="connsiteY33" fmla="*/ 0 h 1720853"/>
              <a:gd name="connsiteX34" fmla="*/ 1716109 w 1716115"/>
              <a:gd name="connsiteY34" fmla="*/ 1141957 h 1720853"/>
              <a:gd name="connsiteX35" fmla="*/ 1716109 w 1716115"/>
              <a:gd name="connsiteY35" fmla="*/ 1158991 h 1720853"/>
              <a:gd name="connsiteX36" fmla="*/ 560310 w 1716115"/>
              <a:gd name="connsiteY36" fmla="*/ 0 h 1720853"/>
              <a:gd name="connsiteX37" fmla="*/ 653668 w 1716115"/>
              <a:gd name="connsiteY37" fmla="*/ 0 h 1720853"/>
              <a:gd name="connsiteX38" fmla="*/ 670655 w 1716115"/>
              <a:gd name="connsiteY38" fmla="*/ 0 h 1720853"/>
              <a:gd name="connsiteX39" fmla="*/ 1716029 w 1716115"/>
              <a:gd name="connsiteY39" fmla="*/ 1048255 h 1720853"/>
              <a:gd name="connsiteX40" fmla="*/ 1716029 w 1716115"/>
              <a:gd name="connsiteY40" fmla="*/ 1065294 h 1720853"/>
              <a:gd name="connsiteX41" fmla="*/ 1716114 w 1716115"/>
              <a:gd name="connsiteY41" fmla="*/ 1065380 h 1720853"/>
              <a:gd name="connsiteX42" fmla="*/ 653668 w 1716115"/>
              <a:gd name="connsiteY42" fmla="*/ 0 h 1720853"/>
              <a:gd name="connsiteX43" fmla="*/ 747112 w 1716115"/>
              <a:gd name="connsiteY43" fmla="*/ 0 h 1720853"/>
              <a:gd name="connsiteX44" fmla="*/ 764104 w 1716115"/>
              <a:gd name="connsiteY44" fmla="*/ 0 h 1720853"/>
              <a:gd name="connsiteX45" fmla="*/ 1716115 w 1716115"/>
              <a:gd name="connsiteY45" fmla="*/ 954644 h 1720853"/>
              <a:gd name="connsiteX46" fmla="*/ 1716115 w 1716115"/>
              <a:gd name="connsiteY46" fmla="*/ 971678 h 1720853"/>
              <a:gd name="connsiteX47" fmla="*/ 747112 w 1716115"/>
              <a:gd name="connsiteY47" fmla="*/ 0 h 1720853"/>
              <a:gd name="connsiteX48" fmla="*/ 840465 w 1716115"/>
              <a:gd name="connsiteY48" fmla="*/ 0 h 1720853"/>
              <a:gd name="connsiteX49" fmla="*/ 857452 w 1716115"/>
              <a:gd name="connsiteY49" fmla="*/ 0 h 1720853"/>
              <a:gd name="connsiteX50" fmla="*/ 1716109 w 1716115"/>
              <a:gd name="connsiteY50" fmla="*/ 861028 h 1720853"/>
              <a:gd name="connsiteX51" fmla="*/ 1716109 w 1716115"/>
              <a:gd name="connsiteY51" fmla="*/ 878062 h 1720853"/>
              <a:gd name="connsiteX52" fmla="*/ 840465 w 1716115"/>
              <a:gd name="connsiteY52" fmla="*/ 0 h 1720853"/>
              <a:gd name="connsiteX53" fmla="*/ 933823 w 1716115"/>
              <a:gd name="connsiteY53" fmla="*/ 0 h 1720853"/>
              <a:gd name="connsiteX54" fmla="*/ 950810 w 1716115"/>
              <a:gd name="connsiteY54" fmla="*/ 0 h 1720853"/>
              <a:gd name="connsiteX55" fmla="*/ 1716114 w 1716115"/>
              <a:gd name="connsiteY55" fmla="*/ 767327 h 1720853"/>
              <a:gd name="connsiteX56" fmla="*/ 1716114 w 1716115"/>
              <a:gd name="connsiteY56" fmla="*/ 784366 h 1720853"/>
              <a:gd name="connsiteX57" fmla="*/ 1716114 w 1716115"/>
              <a:gd name="connsiteY57" fmla="*/ 784451 h 1720853"/>
              <a:gd name="connsiteX58" fmla="*/ 933823 w 1716115"/>
              <a:gd name="connsiteY58" fmla="*/ 0 h 1720853"/>
              <a:gd name="connsiteX59" fmla="*/ 1027262 w 1716115"/>
              <a:gd name="connsiteY59" fmla="*/ 0 h 1720853"/>
              <a:gd name="connsiteX60" fmla="*/ 1044254 w 1716115"/>
              <a:gd name="connsiteY60" fmla="*/ 0 h 1720853"/>
              <a:gd name="connsiteX61" fmla="*/ 1716110 w 1716115"/>
              <a:gd name="connsiteY61" fmla="*/ 673716 h 1720853"/>
              <a:gd name="connsiteX62" fmla="*/ 1716110 w 1716115"/>
              <a:gd name="connsiteY62" fmla="*/ 690750 h 1720853"/>
              <a:gd name="connsiteX63" fmla="*/ 1027262 w 1716115"/>
              <a:gd name="connsiteY63" fmla="*/ 0 h 1720853"/>
              <a:gd name="connsiteX64" fmla="*/ 1120625 w 1716115"/>
              <a:gd name="connsiteY64" fmla="*/ 0 h 1720853"/>
              <a:gd name="connsiteX65" fmla="*/ 1137612 w 1716115"/>
              <a:gd name="connsiteY65" fmla="*/ 0 h 1720853"/>
              <a:gd name="connsiteX66" fmla="*/ 1716115 w 1716115"/>
              <a:gd name="connsiteY66" fmla="*/ 580100 h 1720853"/>
              <a:gd name="connsiteX67" fmla="*/ 1716115 w 1716115"/>
              <a:gd name="connsiteY67" fmla="*/ 597134 h 1720853"/>
              <a:gd name="connsiteX68" fmla="*/ 1120625 w 1716115"/>
              <a:gd name="connsiteY68" fmla="*/ 0 h 1720853"/>
              <a:gd name="connsiteX69" fmla="*/ 1213978 w 1716115"/>
              <a:gd name="connsiteY69" fmla="*/ 0 h 1720853"/>
              <a:gd name="connsiteX70" fmla="*/ 1230965 w 1716115"/>
              <a:gd name="connsiteY70" fmla="*/ 0 h 1720853"/>
              <a:gd name="connsiteX71" fmla="*/ 1716109 w 1716115"/>
              <a:gd name="connsiteY71" fmla="*/ 486398 h 1720853"/>
              <a:gd name="connsiteX72" fmla="*/ 1716109 w 1716115"/>
              <a:gd name="connsiteY72" fmla="*/ 503437 h 1720853"/>
              <a:gd name="connsiteX73" fmla="*/ 1716109 w 1716115"/>
              <a:gd name="connsiteY73" fmla="*/ 503523 h 1720853"/>
              <a:gd name="connsiteX74" fmla="*/ 1213978 w 1716115"/>
              <a:gd name="connsiteY74" fmla="*/ 0 h 1720853"/>
              <a:gd name="connsiteX75" fmla="*/ 1307422 w 1716115"/>
              <a:gd name="connsiteY75" fmla="*/ 0 h 1720853"/>
              <a:gd name="connsiteX76" fmla="*/ 1324414 w 1716115"/>
              <a:gd name="connsiteY76" fmla="*/ 0 h 1720853"/>
              <a:gd name="connsiteX77" fmla="*/ 1716115 w 1716115"/>
              <a:gd name="connsiteY77" fmla="*/ 392784 h 1720853"/>
              <a:gd name="connsiteX78" fmla="*/ 1716115 w 1716115"/>
              <a:gd name="connsiteY78" fmla="*/ 409821 h 1720853"/>
              <a:gd name="connsiteX79" fmla="*/ 1307422 w 1716115"/>
              <a:gd name="connsiteY79" fmla="*/ 0 h 1720853"/>
              <a:gd name="connsiteX80" fmla="*/ 1400775 w 1716115"/>
              <a:gd name="connsiteY80" fmla="*/ 0 h 1720853"/>
              <a:gd name="connsiteX81" fmla="*/ 1417762 w 1716115"/>
              <a:gd name="connsiteY81" fmla="*/ 0 h 1720853"/>
              <a:gd name="connsiteX82" fmla="*/ 1716109 w 1716115"/>
              <a:gd name="connsiteY82" fmla="*/ 299170 h 1720853"/>
              <a:gd name="connsiteX83" fmla="*/ 1716109 w 1716115"/>
              <a:gd name="connsiteY83" fmla="*/ 316207 h 1720853"/>
              <a:gd name="connsiteX84" fmla="*/ 1400775 w 1716115"/>
              <a:gd name="connsiteY84" fmla="*/ 0 h 1720853"/>
              <a:gd name="connsiteX85" fmla="*/ 1494133 w 1716115"/>
              <a:gd name="connsiteY85" fmla="*/ 0 h 1720853"/>
              <a:gd name="connsiteX86" fmla="*/ 1511120 w 1716115"/>
              <a:gd name="connsiteY86" fmla="*/ 0 h 1720853"/>
              <a:gd name="connsiteX87" fmla="*/ 1716109 w 1716115"/>
              <a:gd name="connsiteY87" fmla="*/ 205556 h 1720853"/>
              <a:gd name="connsiteX88" fmla="*/ 1716109 w 1716115"/>
              <a:gd name="connsiteY88" fmla="*/ 222592 h 1720853"/>
              <a:gd name="connsiteX89" fmla="*/ 1494133 w 1716115"/>
              <a:gd name="connsiteY89" fmla="*/ 0 h 1720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716115" h="1720853">
                <a:moveTo>
                  <a:pt x="93358" y="0"/>
                </a:moveTo>
                <a:lnTo>
                  <a:pt x="110348" y="0"/>
                </a:lnTo>
                <a:cubicBezTo>
                  <a:pt x="110348" y="887874"/>
                  <a:pt x="830686" y="1610112"/>
                  <a:pt x="1716029" y="1610112"/>
                </a:cubicBezTo>
                <a:lnTo>
                  <a:pt x="1716029" y="1627151"/>
                </a:lnTo>
                <a:lnTo>
                  <a:pt x="1716115" y="1627237"/>
                </a:lnTo>
                <a:cubicBezTo>
                  <a:pt x="821334" y="1627237"/>
                  <a:pt x="93358" y="897252"/>
                  <a:pt x="93358" y="0"/>
                </a:cubicBezTo>
                <a:close/>
                <a:moveTo>
                  <a:pt x="0" y="0"/>
                </a:moveTo>
                <a:lnTo>
                  <a:pt x="16989" y="0"/>
                </a:lnTo>
                <a:cubicBezTo>
                  <a:pt x="16989" y="939499"/>
                  <a:pt x="779202" y="1703814"/>
                  <a:pt x="1716114" y="1703814"/>
                </a:cubicBezTo>
                <a:lnTo>
                  <a:pt x="1716114" y="1720853"/>
                </a:lnTo>
                <a:cubicBezTo>
                  <a:pt x="769850" y="1720853"/>
                  <a:pt x="0" y="948877"/>
                  <a:pt x="0" y="0"/>
                </a:cubicBezTo>
                <a:close/>
                <a:moveTo>
                  <a:pt x="186798" y="0"/>
                </a:moveTo>
                <a:lnTo>
                  <a:pt x="203788" y="0"/>
                </a:lnTo>
                <a:cubicBezTo>
                  <a:pt x="203788" y="836248"/>
                  <a:pt x="882254" y="1516501"/>
                  <a:pt x="1716109" y="1516501"/>
                </a:cubicBezTo>
                <a:lnTo>
                  <a:pt x="1716109" y="1533535"/>
                </a:lnTo>
                <a:cubicBezTo>
                  <a:pt x="872812" y="1533535"/>
                  <a:pt x="186798" y="845626"/>
                  <a:pt x="186798" y="0"/>
                </a:cubicBezTo>
                <a:close/>
                <a:moveTo>
                  <a:pt x="280155" y="0"/>
                </a:moveTo>
                <a:lnTo>
                  <a:pt x="297145" y="0"/>
                </a:lnTo>
                <a:cubicBezTo>
                  <a:pt x="297145" y="784537"/>
                  <a:pt x="933652" y="1422885"/>
                  <a:pt x="1716114" y="1422885"/>
                </a:cubicBezTo>
                <a:lnTo>
                  <a:pt x="1716114" y="1439924"/>
                </a:lnTo>
                <a:cubicBezTo>
                  <a:pt x="924300" y="1439924"/>
                  <a:pt x="280155" y="794001"/>
                  <a:pt x="280155" y="0"/>
                </a:cubicBezTo>
                <a:close/>
                <a:moveTo>
                  <a:pt x="373512" y="0"/>
                </a:moveTo>
                <a:lnTo>
                  <a:pt x="390502" y="0"/>
                </a:lnTo>
                <a:cubicBezTo>
                  <a:pt x="390502" y="732911"/>
                  <a:pt x="985135" y="1329184"/>
                  <a:pt x="1716029" y="1329184"/>
                </a:cubicBezTo>
                <a:lnTo>
                  <a:pt x="1716029" y="1346223"/>
                </a:lnTo>
                <a:lnTo>
                  <a:pt x="1716114" y="1346308"/>
                </a:lnTo>
                <a:cubicBezTo>
                  <a:pt x="975783" y="1346308"/>
                  <a:pt x="373512" y="742375"/>
                  <a:pt x="373512" y="0"/>
                </a:cubicBezTo>
                <a:close/>
                <a:moveTo>
                  <a:pt x="466953" y="0"/>
                </a:moveTo>
                <a:lnTo>
                  <a:pt x="483944" y="0"/>
                </a:lnTo>
                <a:cubicBezTo>
                  <a:pt x="483944" y="681286"/>
                  <a:pt x="1036704" y="1235573"/>
                  <a:pt x="1716110" y="1235573"/>
                </a:cubicBezTo>
                <a:lnTo>
                  <a:pt x="1716110" y="1252607"/>
                </a:lnTo>
                <a:cubicBezTo>
                  <a:pt x="1027347" y="1252607"/>
                  <a:pt x="466953" y="690664"/>
                  <a:pt x="466953" y="0"/>
                </a:cubicBezTo>
                <a:close/>
                <a:moveTo>
                  <a:pt x="560310" y="0"/>
                </a:moveTo>
                <a:lnTo>
                  <a:pt x="577297" y="0"/>
                </a:lnTo>
                <a:cubicBezTo>
                  <a:pt x="577297" y="629660"/>
                  <a:pt x="1088188" y="1141957"/>
                  <a:pt x="1716109" y="1141957"/>
                </a:cubicBezTo>
                <a:lnTo>
                  <a:pt x="1716109" y="1158991"/>
                </a:lnTo>
                <a:cubicBezTo>
                  <a:pt x="1078835" y="1158991"/>
                  <a:pt x="560310" y="639038"/>
                  <a:pt x="560310" y="0"/>
                </a:cubicBezTo>
                <a:close/>
                <a:moveTo>
                  <a:pt x="653668" y="0"/>
                </a:moveTo>
                <a:lnTo>
                  <a:pt x="670655" y="0"/>
                </a:lnTo>
                <a:cubicBezTo>
                  <a:pt x="670655" y="578035"/>
                  <a:pt x="1139586" y="1048255"/>
                  <a:pt x="1716029" y="1048255"/>
                </a:cubicBezTo>
                <a:lnTo>
                  <a:pt x="1716029" y="1065294"/>
                </a:lnTo>
                <a:lnTo>
                  <a:pt x="1716114" y="1065380"/>
                </a:lnTo>
                <a:cubicBezTo>
                  <a:pt x="1130319" y="1065380"/>
                  <a:pt x="653668" y="587499"/>
                  <a:pt x="653668" y="0"/>
                </a:cubicBezTo>
                <a:close/>
                <a:moveTo>
                  <a:pt x="747112" y="0"/>
                </a:moveTo>
                <a:lnTo>
                  <a:pt x="764104" y="0"/>
                </a:lnTo>
                <a:cubicBezTo>
                  <a:pt x="764104" y="526409"/>
                  <a:pt x="1191155" y="954644"/>
                  <a:pt x="1716115" y="954644"/>
                </a:cubicBezTo>
                <a:lnTo>
                  <a:pt x="1716115" y="971678"/>
                </a:lnTo>
                <a:cubicBezTo>
                  <a:pt x="1181802" y="971678"/>
                  <a:pt x="747112" y="535787"/>
                  <a:pt x="747112" y="0"/>
                </a:cubicBezTo>
                <a:close/>
                <a:moveTo>
                  <a:pt x="840465" y="0"/>
                </a:moveTo>
                <a:lnTo>
                  <a:pt x="857452" y="0"/>
                </a:lnTo>
                <a:cubicBezTo>
                  <a:pt x="857452" y="474783"/>
                  <a:pt x="1242638" y="861028"/>
                  <a:pt x="1716109" y="861028"/>
                </a:cubicBezTo>
                <a:lnTo>
                  <a:pt x="1716109" y="878062"/>
                </a:lnTo>
                <a:cubicBezTo>
                  <a:pt x="1233281" y="878062"/>
                  <a:pt x="840465" y="484162"/>
                  <a:pt x="840465" y="0"/>
                </a:cubicBezTo>
                <a:close/>
                <a:moveTo>
                  <a:pt x="933823" y="0"/>
                </a:moveTo>
                <a:lnTo>
                  <a:pt x="950810" y="0"/>
                </a:lnTo>
                <a:cubicBezTo>
                  <a:pt x="950810" y="423157"/>
                  <a:pt x="1294121" y="767327"/>
                  <a:pt x="1716114" y="767327"/>
                </a:cubicBezTo>
                <a:lnTo>
                  <a:pt x="1716114" y="784366"/>
                </a:lnTo>
                <a:lnTo>
                  <a:pt x="1716114" y="784451"/>
                </a:lnTo>
                <a:cubicBezTo>
                  <a:pt x="1284769" y="784451"/>
                  <a:pt x="933823" y="432536"/>
                  <a:pt x="933823" y="0"/>
                </a:cubicBezTo>
                <a:close/>
                <a:moveTo>
                  <a:pt x="1027262" y="0"/>
                </a:moveTo>
                <a:lnTo>
                  <a:pt x="1044254" y="0"/>
                </a:lnTo>
                <a:cubicBezTo>
                  <a:pt x="1044254" y="371532"/>
                  <a:pt x="1345685" y="673716"/>
                  <a:pt x="1716110" y="673716"/>
                </a:cubicBezTo>
                <a:lnTo>
                  <a:pt x="1716110" y="690750"/>
                </a:lnTo>
                <a:cubicBezTo>
                  <a:pt x="1336248" y="690750"/>
                  <a:pt x="1027262" y="380824"/>
                  <a:pt x="1027262" y="0"/>
                </a:cubicBezTo>
                <a:close/>
                <a:moveTo>
                  <a:pt x="1120625" y="0"/>
                </a:moveTo>
                <a:lnTo>
                  <a:pt x="1137612" y="0"/>
                </a:lnTo>
                <a:cubicBezTo>
                  <a:pt x="1137612" y="319820"/>
                  <a:pt x="1397088" y="580100"/>
                  <a:pt x="1716115" y="580100"/>
                </a:cubicBezTo>
                <a:lnTo>
                  <a:pt x="1716115" y="597134"/>
                </a:lnTo>
                <a:cubicBezTo>
                  <a:pt x="1387736" y="597134"/>
                  <a:pt x="1120625" y="329285"/>
                  <a:pt x="1120625" y="0"/>
                </a:cubicBezTo>
                <a:close/>
                <a:moveTo>
                  <a:pt x="1213978" y="0"/>
                </a:moveTo>
                <a:lnTo>
                  <a:pt x="1230965" y="0"/>
                </a:lnTo>
                <a:cubicBezTo>
                  <a:pt x="1230965" y="268195"/>
                  <a:pt x="1448571" y="486398"/>
                  <a:pt x="1716109" y="486398"/>
                </a:cubicBezTo>
                <a:lnTo>
                  <a:pt x="1716109" y="503437"/>
                </a:lnTo>
                <a:lnTo>
                  <a:pt x="1716109" y="503523"/>
                </a:lnTo>
                <a:cubicBezTo>
                  <a:pt x="1439214" y="503523"/>
                  <a:pt x="1213978" y="277659"/>
                  <a:pt x="1213978" y="0"/>
                </a:cubicBezTo>
                <a:close/>
                <a:moveTo>
                  <a:pt x="1307422" y="0"/>
                </a:moveTo>
                <a:lnTo>
                  <a:pt x="1324414" y="0"/>
                </a:lnTo>
                <a:cubicBezTo>
                  <a:pt x="1324414" y="216569"/>
                  <a:pt x="1500141" y="392784"/>
                  <a:pt x="1716115" y="392784"/>
                </a:cubicBezTo>
                <a:lnTo>
                  <a:pt x="1716115" y="409821"/>
                </a:lnTo>
                <a:cubicBezTo>
                  <a:pt x="1490703" y="409821"/>
                  <a:pt x="1307422" y="225948"/>
                  <a:pt x="1307422" y="0"/>
                </a:cubicBezTo>
                <a:close/>
                <a:moveTo>
                  <a:pt x="1400775" y="0"/>
                </a:moveTo>
                <a:lnTo>
                  <a:pt x="1417762" y="0"/>
                </a:lnTo>
                <a:cubicBezTo>
                  <a:pt x="1417762" y="164944"/>
                  <a:pt x="1551619" y="299170"/>
                  <a:pt x="1716109" y="299170"/>
                </a:cubicBezTo>
                <a:lnTo>
                  <a:pt x="1716109" y="316207"/>
                </a:lnTo>
                <a:cubicBezTo>
                  <a:pt x="1542266" y="316207"/>
                  <a:pt x="1400775" y="174322"/>
                  <a:pt x="1400775" y="0"/>
                </a:cubicBezTo>
                <a:close/>
                <a:moveTo>
                  <a:pt x="1494133" y="0"/>
                </a:moveTo>
                <a:lnTo>
                  <a:pt x="1511120" y="0"/>
                </a:lnTo>
                <a:cubicBezTo>
                  <a:pt x="1511120" y="113318"/>
                  <a:pt x="1603017" y="205556"/>
                  <a:pt x="1716109" y="205556"/>
                </a:cubicBezTo>
                <a:lnTo>
                  <a:pt x="1716109" y="222592"/>
                </a:lnTo>
                <a:cubicBezTo>
                  <a:pt x="1593750" y="222592"/>
                  <a:pt x="1494133" y="122783"/>
                  <a:pt x="1494133" y="0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2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Image 5">
            <a:extLst>
              <a:ext uri="{FF2B5EF4-FFF2-40B4-BE49-F238E27FC236}">
                <a16:creationId xmlns:a16="http://schemas.microsoft.com/office/drawing/2014/main" id="{B9036D42-A06F-E6EE-BB91-8BAF045198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5568" y="3440504"/>
            <a:ext cx="3443288" cy="3448050"/>
          </a:xfrm>
          <a:custGeom>
            <a:avLst/>
            <a:gdLst>
              <a:gd name="connsiteX0" fmla="*/ 1721644 w 3443288"/>
              <a:gd name="connsiteY0" fmla="*/ 3448051 h 3448050"/>
              <a:gd name="connsiteX1" fmla="*/ 3443288 w 3443288"/>
              <a:gd name="connsiteY1" fmla="*/ 1724025 h 3448050"/>
              <a:gd name="connsiteX2" fmla="*/ 1721644 w 3443288"/>
              <a:gd name="connsiteY2" fmla="*/ 0 h 3448050"/>
              <a:gd name="connsiteX3" fmla="*/ 0 w 3443288"/>
              <a:gd name="connsiteY3" fmla="*/ 1724025 h 3448050"/>
              <a:gd name="connsiteX4" fmla="*/ 1721644 w 3443288"/>
              <a:gd name="connsiteY4" fmla="*/ 3448051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3448050">
                <a:moveTo>
                  <a:pt x="1721644" y="3448051"/>
                </a:moveTo>
                <a:cubicBezTo>
                  <a:pt x="2672482" y="3448051"/>
                  <a:pt x="3443288" y="2676178"/>
                  <a:pt x="3443288" y="1724025"/>
                </a:cubicBezTo>
                <a:cubicBezTo>
                  <a:pt x="3443288" y="771873"/>
                  <a:pt x="2672482" y="0"/>
                  <a:pt x="1721644" y="0"/>
                </a:cubicBezTo>
                <a:cubicBezTo>
                  <a:pt x="770806" y="0"/>
                  <a:pt x="0" y="771873"/>
                  <a:pt x="0" y="1724025"/>
                </a:cubicBezTo>
                <a:cubicBezTo>
                  <a:pt x="0" y="2676178"/>
                  <a:pt x="770806" y="3448051"/>
                  <a:pt x="1721644" y="3448051"/>
                </a:cubicBezTo>
                <a:close/>
              </a:path>
            </a:pathLst>
          </a:custGeom>
          <a:solidFill>
            <a:schemeClr val="accent6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/>
          </a:p>
        </p:txBody>
      </p:sp>
      <p:pic>
        <p:nvPicPr>
          <p:cNvPr id="19" name="Image 6">
            <a:extLst>
              <a:ext uri="{FF2B5EF4-FFF2-40B4-BE49-F238E27FC236}">
                <a16:creationId xmlns:a16="http://schemas.microsoft.com/office/drawing/2014/main" id="{86E0540C-3355-A50D-AC61-047B54B70C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718457" y="3440504"/>
            <a:ext cx="1719263" cy="1724025"/>
          </a:xfrm>
          <a:prstGeom prst="rect">
            <a:avLst/>
          </a:prstGeom>
        </p:spPr>
      </p:pic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B00F713C-1CC6-5879-0410-95F179D56AD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8E40D3F2-4A7A-F909-AC98-0B402B26776E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364808" y="3808750"/>
            <a:ext cx="7043618" cy="2233233"/>
          </a:xfrm>
        </p:spPr>
        <p:txBody>
          <a:bodyPr lIns="91440" tIns="0" rIns="91440" b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00000"/>
              </a:lnSpc>
              <a:spcBef>
                <a:spcPts val="0"/>
              </a:spcBef>
              <a:defRPr sz="2400"/>
            </a:lvl2pPr>
            <a:lvl3pPr marL="685800">
              <a:lnSpc>
                <a:spcPct val="100000"/>
              </a:lnSpc>
              <a:spcBef>
                <a:spcPts val="0"/>
              </a:spcBef>
              <a:defRPr sz="2400"/>
            </a:lvl3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1162965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 26">
            <a:extLst>
              <a:ext uri="{FF2B5EF4-FFF2-40B4-BE49-F238E27FC236}">
                <a16:creationId xmlns:a16="http://schemas.microsoft.com/office/drawing/2014/main" id="{3C7B0BB3-A5CA-7C72-DC39-AD00EC9096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4" y="3427336"/>
            <a:ext cx="3202546" cy="3430665"/>
          </a:xfrm>
          <a:custGeom>
            <a:avLst/>
            <a:gdLst>
              <a:gd name="connsiteX0" fmla="*/ 0 w 3202546"/>
              <a:gd name="connsiteY0" fmla="*/ 0 h 3430665"/>
              <a:gd name="connsiteX1" fmla="*/ 3202546 w 3202546"/>
              <a:gd name="connsiteY1" fmla="*/ 0 h 3430665"/>
              <a:gd name="connsiteX2" fmla="*/ 3202546 w 3202546"/>
              <a:gd name="connsiteY2" fmla="*/ 3430665 h 3430665"/>
              <a:gd name="connsiteX3" fmla="*/ 0 w 3202546"/>
              <a:gd name="connsiteY3" fmla="*/ 3430665 h 3430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430665">
                <a:moveTo>
                  <a:pt x="0" y="0"/>
                </a:moveTo>
                <a:lnTo>
                  <a:pt x="3202546" y="0"/>
                </a:lnTo>
                <a:lnTo>
                  <a:pt x="3202546" y="3430665"/>
                </a:lnTo>
                <a:lnTo>
                  <a:pt x="0" y="343066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07871527-68A5-0A5C-F5A6-A80523BAC9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4" y="3654149"/>
            <a:ext cx="3202546" cy="3203852"/>
          </a:xfrm>
          <a:custGeom>
            <a:avLst/>
            <a:gdLst>
              <a:gd name="connsiteX0" fmla="*/ 3202546 w 3202546"/>
              <a:gd name="connsiteY0" fmla="*/ 0 h 3203852"/>
              <a:gd name="connsiteX1" fmla="*/ 3202546 w 3202546"/>
              <a:gd name="connsiteY1" fmla="*/ 3203852 h 3203852"/>
              <a:gd name="connsiteX2" fmla="*/ 0 w 3202546"/>
              <a:gd name="connsiteY2" fmla="*/ 3203852 h 3203852"/>
              <a:gd name="connsiteX3" fmla="*/ 0 w 3202546"/>
              <a:gd name="connsiteY3" fmla="*/ 3190718 h 3203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203852">
                <a:moveTo>
                  <a:pt x="3202546" y="0"/>
                </a:moveTo>
                <a:lnTo>
                  <a:pt x="3202546" y="3203852"/>
                </a:lnTo>
                <a:lnTo>
                  <a:pt x="0" y="3203852"/>
                </a:lnTo>
                <a:lnTo>
                  <a:pt x="0" y="319071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CEB118B3-9B06-AD11-738A-7A0651F98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5" y="1"/>
            <a:ext cx="3202545" cy="3437345"/>
          </a:xfrm>
          <a:custGeom>
            <a:avLst/>
            <a:gdLst>
              <a:gd name="connsiteX0" fmla="*/ 0 w 3202545"/>
              <a:gd name="connsiteY0" fmla="*/ 0 h 3437345"/>
              <a:gd name="connsiteX1" fmla="*/ 3202545 w 3202545"/>
              <a:gd name="connsiteY1" fmla="*/ 0 h 3437345"/>
              <a:gd name="connsiteX2" fmla="*/ 3202545 w 3202545"/>
              <a:gd name="connsiteY2" fmla="*/ 3437345 h 3437345"/>
              <a:gd name="connsiteX3" fmla="*/ 0 w 3202545"/>
              <a:gd name="connsiteY3" fmla="*/ 3437345 h 3437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5" h="3437345">
                <a:moveTo>
                  <a:pt x="0" y="0"/>
                </a:moveTo>
                <a:lnTo>
                  <a:pt x="3202545" y="0"/>
                </a:lnTo>
                <a:lnTo>
                  <a:pt x="3202545" y="3437345"/>
                </a:lnTo>
                <a:lnTo>
                  <a:pt x="0" y="3437345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0EA94262-504E-06F2-F383-E832C37B12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4" y="6681"/>
            <a:ext cx="3202546" cy="3436477"/>
          </a:xfrm>
          <a:custGeom>
            <a:avLst/>
            <a:gdLst>
              <a:gd name="connsiteX0" fmla="*/ 0 w 3202546"/>
              <a:gd name="connsiteY0" fmla="*/ 0 h 3436477"/>
              <a:gd name="connsiteX1" fmla="*/ 3202546 w 3202546"/>
              <a:gd name="connsiteY1" fmla="*/ 3214418 h 3436477"/>
              <a:gd name="connsiteX2" fmla="*/ 3202546 w 3202546"/>
              <a:gd name="connsiteY2" fmla="*/ 3436477 h 3436477"/>
              <a:gd name="connsiteX3" fmla="*/ 0 w 3202546"/>
              <a:gd name="connsiteY3" fmla="*/ 3436477 h 3436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436477">
                <a:moveTo>
                  <a:pt x="0" y="0"/>
                </a:moveTo>
                <a:lnTo>
                  <a:pt x="3202546" y="3214418"/>
                </a:lnTo>
                <a:lnTo>
                  <a:pt x="3202546" y="3436477"/>
                </a:lnTo>
                <a:lnTo>
                  <a:pt x="0" y="343647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Title 19">
            <a:extLst>
              <a:ext uri="{FF2B5EF4-FFF2-40B4-BE49-F238E27FC236}">
                <a16:creationId xmlns:a16="http://schemas.microsoft.com/office/drawing/2014/main" id="{C26B5661-F583-FA44-8353-161B862E69B1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914399" y="834635"/>
            <a:ext cx="7796464" cy="1222385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9" name="Slide Number Placeholder 2">
            <a:extLst>
              <a:ext uri="{FF2B5EF4-FFF2-40B4-BE49-F238E27FC236}">
                <a16:creationId xmlns:a16="http://schemas.microsoft.com/office/drawing/2014/main" id="{BFBCB81C-7599-87A1-8037-5FB8C374503A}"/>
              </a:ext>
            </a:extLst>
          </p:cNvPr>
          <p:cNvSpPr>
            <a:spLocks noGrp="1"/>
          </p:cNvSpPr>
          <p:nvPr userDrawn="1"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6FF02D51-6992-3FED-2A19-92E5AC564CF4}"/>
              </a:ext>
            </a:extLst>
          </p:cNvPr>
          <p:cNvSpPr>
            <a:spLocks noGrp="1"/>
          </p:cNvSpPr>
          <p:nvPr userDrawn="1">
            <p:ph sz="half" idx="2" hasCustomPrompt="1"/>
          </p:nvPr>
        </p:nvSpPr>
        <p:spPr>
          <a:xfrm>
            <a:off x="914400" y="2303028"/>
            <a:ext cx="3283119" cy="3720337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marL="283464" indent="-283464">
              <a:spcBef>
                <a:spcPts val="1000"/>
              </a:spcBef>
              <a:defRPr sz="1800"/>
            </a:lvl2pPr>
            <a:lvl3pPr marL="283464" indent="-283464">
              <a:spcBef>
                <a:spcPts val="1000"/>
              </a:spcBef>
              <a:defRPr sz="1800"/>
            </a:lvl3pPr>
            <a:lvl4pPr marL="283464" indent="-283464">
              <a:spcBef>
                <a:spcPts val="1000"/>
              </a:spcBef>
              <a:defRPr sz="1800"/>
            </a:lvl4pPr>
            <a:lvl5pPr marL="283464" indent="-283464">
              <a:spcBef>
                <a:spcPts val="1000"/>
              </a:spcBef>
              <a:defRPr sz="1800"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C2762372-3C12-61F8-F131-E4C08A2B1735}"/>
              </a:ext>
            </a:extLst>
          </p:cNvPr>
          <p:cNvSpPr>
            <a:spLocks noGrp="1"/>
          </p:cNvSpPr>
          <p:nvPr userDrawn="1">
            <p:ph sz="quarter" idx="4" hasCustomPrompt="1"/>
          </p:nvPr>
        </p:nvSpPr>
        <p:spPr>
          <a:xfrm>
            <a:off x="4782159" y="2303028"/>
            <a:ext cx="3284951" cy="3720337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marL="283464" indent="-283464">
              <a:spcBef>
                <a:spcPts val="1000"/>
              </a:spcBef>
              <a:defRPr sz="1800"/>
            </a:lvl2pPr>
            <a:lvl3pPr marL="283464" indent="-283464">
              <a:spcBef>
                <a:spcPts val="1000"/>
              </a:spcBef>
              <a:defRPr sz="1800"/>
            </a:lvl3pPr>
            <a:lvl4pPr marL="283464" indent="-283464">
              <a:spcBef>
                <a:spcPts val="1000"/>
              </a:spcBef>
              <a:defRPr sz="1800"/>
            </a:lvl4pPr>
            <a:lvl5pPr marL="283464" indent="-283464">
              <a:spcBef>
                <a:spcPts val="1000"/>
              </a:spcBef>
              <a:defRPr sz="1800"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867332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376CF4B8-1811-BD21-43A7-560AC4724F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-400"/>
            <a:ext cx="12216063" cy="346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B7B4F0-D3BC-63DF-6429-F771BE5A3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420493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5C6DDD-D2BB-0153-0F53-9F7C17BDFD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65393"/>
            <a:ext cx="7631709" cy="1091627"/>
          </a:xfrm>
        </p:spPr>
        <p:txBody>
          <a:bodyPr tIns="0" bIns="0"/>
          <a:lstStyle>
            <a:lvl1pPr algn="l">
              <a:lnSpc>
                <a:spcPct val="100000"/>
              </a:lnSpc>
              <a:defRPr sz="3600"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AADE444-940A-5A34-8C49-4F15BC33EEC7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914400" y="2303028"/>
            <a:ext cx="3283119" cy="4144192"/>
          </a:xfrm>
        </p:spPr>
        <p:txBody>
          <a:bodyPr lIns="91440" tIns="0" rIns="91440" bIns="0">
            <a:normAutofit/>
          </a:bodyPr>
          <a:lstStyle>
            <a:lvl1pPr marL="457200" indent="-457200">
              <a:spcBef>
                <a:spcPts val="1000"/>
              </a:spcBef>
              <a:buFont typeface="+mj-lt"/>
              <a:buAutoNum type="arabicPeriod"/>
              <a:defRPr sz="1800"/>
            </a:lvl1pPr>
            <a:lvl2pPr marL="745236" indent="-342900">
              <a:spcBef>
                <a:spcPts val="1000"/>
              </a:spcBef>
              <a:buFont typeface="+mj-lt"/>
              <a:buAutoNum type="alphaLcPeriod"/>
              <a:defRPr sz="1800"/>
            </a:lvl2pPr>
            <a:lvl3pPr marL="1202436" indent="-342900">
              <a:spcBef>
                <a:spcPts val="1000"/>
              </a:spcBef>
              <a:buFont typeface="+mj-lt"/>
              <a:buAutoNum type="arabicParenR"/>
              <a:defRPr sz="1800"/>
            </a:lvl3pPr>
            <a:lvl4pPr marL="1659636" indent="-342900">
              <a:spcBef>
                <a:spcPts val="1000"/>
              </a:spcBef>
              <a:buFont typeface="+mj-lt"/>
              <a:buAutoNum type="alphaLcParenR"/>
              <a:defRPr sz="1800"/>
            </a:lvl4pPr>
            <a:lvl5pPr indent="-283464">
              <a:spcBef>
                <a:spcPts val="1000"/>
              </a:spcBef>
              <a:defRPr sz="1800"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A79FCB-9A9F-6B60-A95C-FCF020598DE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782159" y="2303028"/>
            <a:ext cx="3763950" cy="4144192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indent="-283464">
              <a:spcBef>
                <a:spcPts val="1000"/>
              </a:spcBef>
              <a:defRPr sz="1800"/>
            </a:lvl2pPr>
            <a:lvl3pPr indent="-283464">
              <a:spcBef>
                <a:spcPts val="1000"/>
              </a:spcBef>
              <a:defRPr sz="1800"/>
            </a:lvl3pPr>
            <a:lvl4pPr indent="-283464">
              <a:spcBef>
                <a:spcPts val="1000"/>
              </a:spcBef>
              <a:defRPr sz="1800"/>
            </a:lvl4pPr>
            <a:lvl5pPr indent="-283464">
              <a:spcBef>
                <a:spcPts val="1000"/>
              </a:spcBef>
              <a:defRPr sz="1800"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2912B88E-830A-AD4C-378F-46EF5F77950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989454" y="965393"/>
            <a:ext cx="3202545" cy="5892607"/>
          </a:xfrm>
          <a:custGeom>
            <a:avLst/>
            <a:gdLst>
              <a:gd name="connsiteX0" fmla="*/ 0 w 3202545"/>
              <a:gd name="connsiteY0" fmla="*/ 0 h 6023366"/>
              <a:gd name="connsiteX1" fmla="*/ 3202545 w 3202545"/>
              <a:gd name="connsiteY1" fmla="*/ 0 h 6023366"/>
              <a:gd name="connsiteX2" fmla="*/ 3202545 w 3202545"/>
              <a:gd name="connsiteY2" fmla="*/ 3165406 h 6023366"/>
              <a:gd name="connsiteX3" fmla="*/ 2923656 w 3202545"/>
              <a:gd name="connsiteY3" fmla="*/ 3179481 h 6023366"/>
              <a:gd name="connsiteX4" fmla="*/ 364096 w 3202545"/>
              <a:gd name="connsiteY4" fmla="*/ 6016124 h 6023366"/>
              <a:gd name="connsiteX5" fmla="*/ 364096 w 3202545"/>
              <a:gd name="connsiteY5" fmla="*/ 6023364 h 6023366"/>
              <a:gd name="connsiteX6" fmla="*/ 1231541 w 3202545"/>
              <a:gd name="connsiteY6" fmla="*/ 6023364 h 6023366"/>
              <a:gd name="connsiteX7" fmla="*/ 1241636 w 3202545"/>
              <a:gd name="connsiteY7" fmla="*/ 5822974 h 6023366"/>
              <a:gd name="connsiteX8" fmla="*/ 3012253 w 3202545"/>
              <a:gd name="connsiteY8" fmla="*/ 4042481 h 6023366"/>
              <a:gd name="connsiteX9" fmla="*/ 3202545 w 3202545"/>
              <a:gd name="connsiteY9" fmla="*/ 4032784 h 6023366"/>
              <a:gd name="connsiteX10" fmla="*/ 3202545 w 3202545"/>
              <a:gd name="connsiteY10" fmla="*/ 4033098 h 6023366"/>
              <a:gd name="connsiteX11" fmla="*/ 3012291 w 3202545"/>
              <a:gd name="connsiteY11" fmla="*/ 4042794 h 6023366"/>
              <a:gd name="connsiteX12" fmla="*/ 1242011 w 3202545"/>
              <a:gd name="connsiteY12" fmla="*/ 5823008 h 6023366"/>
              <a:gd name="connsiteX13" fmla="*/ 1231918 w 3202545"/>
              <a:gd name="connsiteY13" fmla="*/ 6023365 h 6023366"/>
              <a:gd name="connsiteX14" fmla="*/ 3202545 w 3202545"/>
              <a:gd name="connsiteY14" fmla="*/ 6023365 h 6023366"/>
              <a:gd name="connsiteX15" fmla="*/ 3202545 w 3202545"/>
              <a:gd name="connsiteY15" fmla="*/ 6023366 h 6023366"/>
              <a:gd name="connsiteX16" fmla="*/ 0 w 3202545"/>
              <a:gd name="connsiteY16" fmla="*/ 6023366 h 6023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202545" h="6023366">
                <a:moveTo>
                  <a:pt x="0" y="0"/>
                </a:moveTo>
                <a:lnTo>
                  <a:pt x="3202545" y="0"/>
                </a:lnTo>
                <a:lnTo>
                  <a:pt x="3202545" y="3165406"/>
                </a:lnTo>
                <a:lnTo>
                  <a:pt x="2923656" y="3179481"/>
                </a:lnTo>
                <a:cubicBezTo>
                  <a:pt x="1485615" y="3325450"/>
                  <a:pt x="364096" y="4539349"/>
                  <a:pt x="364096" y="6016124"/>
                </a:cubicBezTo>
                <a:lnTo>
                  <a:pt x="364096" y="6023364"/>
                </a:lnTo>
                <a:lnTo>
                  <a:pt x="1231541" y="6023364"/>
                </a:lnTo>
                <a:lnTo>
                  <a:pt x="1241636" y="5822974"/>
                </a:lnTo>
                <a:cubicBezTo>
                  <a:pt x="1336361" y="4887576"/>
                  <a:pt x="2077946" y="4138236"/>
                  <a:pt x="3012253" y="4042481"/>
                </a:cubicBezTo>
                <a:lnTo>
                  <a:pt x="3202545" y="4032784"/>
                </a:lnTo>
                <a:lnTo>
                  <a:pt x="3202545" y="4033098"/>
                </a:lnTo>
                <a:lnTo>
                  <a:pt x="3012291" y="4042794"/>
                </a:lnTo>
                <a:cubicBezTo>
                  <a:pt x="2078162" y="4138534"/>
                  <a:pt x="1336718" y="4887757"/>
                  <a:pt x="1242011" y="5823008"/>
                </a:cubicBezTo>
                <a:lnTo>
                  <a:pt x="1231918" y="6023365"/>
                </a:lnTo>
                <a:lnTo>
                  <a:pt x="3202545" y="6023365"/>
                </a:lnTo>
                <a:lnTo>
                  <a:pt x="3202545" y="6023366"/>
                </a:lnTo>
                <a:lnTo>
                  <a:pt x="0" y="6023366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add picture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9152F76-E42E-3D76-6BDB-2FA0D69216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353550" y="4000041"/>
            <a:ext cx="2838450" cy="2857959"/>
            <a:chOff x="12797096" y="4000041"/>
            <a:chExt cx="2838450" cy="2857959"/>
          </a:xfrm>
        </p:grpSpPr>
        <p:sp>
          <p:nvSpPr>
            <p:cNvPr id="20" name="Freeform: Shape 28">
              <a:extLst>
                <a:ext uri="{FF2B5EF4-FFF2-40B4-BE49-F238E27FC236}">
                  <a16:creationId xmlns:a16="http://schemas.microsoft.com/office/drawing/2014/main" id="{ED0348C7-D83F-0AD7-2539-41219A7956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2797096" y="4000041"/>
              <a:ext cx="2838450" cy="2857958"/>
            </a:xfrm>
            <a:custGeom>
              <a:avLst/>
              <a:gdLst>
                <a:gd name="connsiteX0" fmla="*/ 1971005 w 2838450"/>
                <a:gd name="connsiteY0" fmla="*/ 0 h 2857958"/>
                <a:gd name="connsiteX1" fmla="*/ 2838450 w 2838450"/>
                <a:gd name="connsiteY1" fmla="*/ 0 h 2857958"/>
                <a:gd name="connsiteX2" fmla="*/ 2838450 w 2838450"/>
                <a:gd name="connsiteY2" fmla="*/ 7240 h 2857958"/>
                <a:gd name="connsiteX3" fmla="*/ 278890 w 2838450"/>
                <a:gd name="connsiteY3" fmla="*/ 2843883 h 2857958"/>
                <a:gd name="connsiteX4" fmla="*/ 0 w 2838450"/>
                <a:gd name="connsiteY4" fmla="*/ 2857958 h 2857958"/>
                <a:gd name="connsiteX5" fmla="*/ 0 w 2838450"/>
                <a:gd name="connsiteY5" fmla="*/ 1990580 h 2857958"/>
                <a:gd name="connsiteX6" fmla="*/ 190293 w 2838450"/>
                <a:gd name="connsiteY6" fmla="*/ 1980883 h 2857958"/>
                <a:gd name="connsiteX7" fmla="*/ 1960910 w 2838450"/>
                <a:gd name="connsiteY7" fmla="*/ 200390 h 285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38450" h="2857958">
                  <a:moveTo>
                    <a:pt x="1971005" y="0"/>
                  </a:moveTo>
                  <a:lnTo>
                    <a:pt x="2838450" y="0"/>
                  </a:lnTo>
                  <a:lnTo>
                    <a:pt x="2838450" y="7240"/>
                  </a:lnTo>
                  <a:cubicBezTo>
                    <a:pt x="2838450" y="1484015"/>
                    <a:pt x="1716931" y="2697914"/>
                    <a:pt x="278890" y="2843883"/>
                  </a:cubicBezTo>
                  <a:lnTo>
                    <a:pt x="0" y="2857958"/>
                  </a:lnTo>
                  <a:lnTo>
                    <a:pt x="0" y="1990580"/>
                  </a:lnTo>
                  <a:lnTo>
                    <a:pt x="190293" y="1980883"/>
                  </a:lnTo>
                  <a:cubicBezTo>
                    <a:pt x="1124600" y="1885128"/>
                    <a:pt x="1866185" y="1135788"/>
                    <a:pt x="1960910" y="20039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/>
            </a:p>
          </p:txBody>
        </p:sp>
        <p:sp>
          <p:nvSpPr>
            <p:cNvPr id="21" name="Freeform: Shape 25">
              <a:extLst>
                <a:ext uri="{FF2B5EF4-FFF2-40B4-BE49-F238E27FC236}">
                  <a16:creationId xmlns:a16="http://schemas.microsoft.com/office/drawing/2014/main" id="{E911AA2D-BE77-278D-CD2E-2EB3E180F3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3664918" y="4867733"/>
              <a:ext cx="1970627" cy="1990267"/>
            </a:xfrm>
            <a:custGeom>
              <a:avLst/>
              <a:gdLst>
                <a:gd name="connsiteX0" fmla="*/ 0 w 1970627"/>
                <a:gd name="connsiteY0" fmla="*/ 0 h 1990267"/>
                <a:gd name="connsiteX1" fmla="*/ 1970627 w 1970627"/>
                <a:gd name="connsiteY1" fmla="*/ 0 h 1990267"/>
                <a:gd name="connsiteX2" fmla="*/ 1960534 w 1970627"/>
                <a:gd name="connsiteY2" fmla="*/ 200357 h 1990267"/>
                <a:gd name="connsiteX3" fmla="*/ 190254 w 1970627"/>
                <a:gd name="connsiteY3" fmla="*/ 1980571 h 1990267"/>
                <a:gd name="connsiteX4" fmla="*/ 0 w 1970627"/>
                <a:gd name="connsiteY4" fmla="*/ 1990267 h 1990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70627" h="1990267">
                  <a:moveTo>
                    <a:pt x="0" y="0"/>
                  </a:moveTo>
                  <a:lnTo>
                    <a:pt x="1970627" y="0"/>
                  </a:lnTo>
                  <a:lnTo>
                    <a:pt x="1960534" y="200357"/>
                  </a:lnTo>
                  <a:cubicBezTo>
                    <a:pt x="1865827" y="1135608"/>
                    <a:pt x="1124383" y="1884831"/>
                    <a:pt x="190254" y="1980571"/>
                  </a:cubicBezTo>
                  <a:lnTo>
                    <a:pt x="0" y="199026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2" name="Freeform: Shape 15">
              <a:extLst>
                <a:ext uri="{FF2B5EF4-FFF2-40B4-BE49-F238E27FC236}">
                  <a16:creationId xmlns:a16="http://schemas.microsoft.com/office/drawing/2014/main" id="{B6CE0BA6-C0FD-AC39-6C31-8477E0CAFD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4632096" y="5844983"/>
              <a:ext cx="1003449" cy="1013015"/>
            </a:xfrm>
            <a:custGeom>
              <a:avLst/>
              <a:gdLst>
                <a:gd name="connsiteX0" fmla="*/ 0 w 1003449"/>
                <a:gd name="connsiteY0" fmla="*/ 0 h 1013015"/>
                <a:gd name="connsiteX1" fmla="*/ 1003449 w 1003449"/>
                <a:gd name="connsiteY1" fmla="*/ 0 h 1013015"/>
                <a:gd name="connsiteX2" fmla="*/ 998306 w 1003449"/>
                <a:gd name="connsiteY2" fmla="*/ 100639 h 1013015"/>
                <a:gd name="connsiteX3" fmla="*/ 90663 w 1003449"/>
                <a:gd name="connsiteY3" fmla="*/ 1008380 h 1013015"/>
                <a:gd name="connsiteX4" fmla="*/ 0 w 1003449"/>
                <a:gd name="connsiteY4" fmla="*/ 1013015 h 1013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3449" h="1013015">
                  <a:moveTo>
                    <a:pt x="0" y="0"/>
                  </a:moveTo>
                  <a:lnTo>
                    <a:pt x="1003449" y="0"/>
                  </a:lnTo>
                  <a:lnTo>
                    <a:pt x="998306" y="100639"/>
                  </a:lnTo>
                  <a:cubicBezTo>
                    <a:pt x="949402" y="576784"/>
                    <a:pt x="566756" y="959471"/>
                    <a:pt x="90663" y="1008380"/>
                  </a:cubicBezTo>
                  <a:lnTo>
                    <a:pt x="0" y="10130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3" name="Image 2">
              <a:extLst>
                <a:ext uri="{FF2B5EF4-FFF2-40B4-BE49-F238E27FC236}">
                  <a16:creationId xmlns:a16="http://schemas.microsoft.com/office/drawing/2014/main" id="{666AD1A4-36DE-12F3-BB78-BA678A5957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3402193" y="5492845"/>
              <a:ext cx="775021" cy="775021"/>
            </a:xfrm>
            <a:custGeom>
              <a:avLst/>
              <a:gdLst>
                <a:gd name="connsiteX0" fmla="*/ 387511 w 775021"/>
                <a:gd name="connsiteY0" fmla="*/ 775021 h 775021"/>
                <a:gd name="connsiteX1" fmla="*/ 775021 w 775021"/>
                <a:gd name="connsiteY1" fmla="*/ 387511 h 775021"/>
                <a:gd name="connsiteX2" fmla="*/ 387511 w 775021"/>
                <a:gd name="connsiteY2" fmla="*/ 0 h 775021"/>
                <a:gd name="connsiteX3" fmla="*/ 0 w 775021"/>
                <a:gd name="connsiteY3" fmla="*/ 387511 h 775021"/>
                <a:gd name="connsiteX4" fmla="*/ 387511 w 775021"/>
                <a:gd name="connsiteY4" fmla="*/ 775021 h 77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5021" h="775021">
                  <a:moveTo>
                    <a:pt x="387511" y="775021"/>
                  </a:moveTo>
                  <a:cubicBezTo>
                    <a:pt x="601527" y="775021"/>
                    <a:pt x="775021" y="601527"/>
                    <a:pt x="775021" y="387511"/>
                  </a:cubicBezTo>
                  <a:cubicBezTo>
                    <a:pt x="775021" y="173494"/>
                    <a:pt x="601527" y="0"/>
                    <a:pt x="387511" y="0"/>
                  </a:cubicBezTo>
                  <a:cubicBezTo>
                    <a:pt x="173494" y="0"/>
                    <a:pt x="0" y="173494"/>
                    <a:pt x="0" y="387511"/>
                  </a:cubicBezTo>
                  <a:cubicBezTo>
                    <a:pt x="0" y="601527"/>
                    <a:pt x="173494" y="775021"/>
                    <a:pt x="387511" y="775021"/>
                  </a:cubicBezTo>
                  <a:close/>
                </a:path>
              </a:pathLst>
            </a:custGeom>
            <a:solidFill>
              <a:schemeClr val="accent6"/>
            </a:solidFill>
            <a:ln w="38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4" name="Slide Number Placeholder 2">
            <a:extLst>
              <a:ext uri="{FF2B5EF4-FFF2-40B4-BE49-F238E27FC236}">
                <a16:creationId xmlns:a16="http://schemas.microsoft.com/office/drawing/2014/main" id="{79071EEC-EAD1-8B22-009A-68E74589AA8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6204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>
            <a:extLst>
              <a:ext uri="{FF2B5EF4-FFF2-40B4-BE49-F238E27FC236}">
                <a16:creationId xmlns:a16="http://schemas.microsoft.com/office/drawing/2014/main" id="{28259CF0-6BC5-3693-6F49-C4489C07C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989454" y="-2546"/>
            <a:ext cx="3202546" cy="3441072"/>
          </a:xfrm>
          <a:custGeom>
            <a:avLst/>
            <a:gdLst>
              <a:gd name="connsiteX0" fmla="*/ 3202546 w 3202546"/>
              <a:gd name="connsiteY0" fmla="*/ 0 h 3441072"/>
              <a:gd name="connsiteX1" fmla="*/ 3202546 w 3202546"/>
              <a:gd name="connsiteY1" fmla="*/ 3441072 h 3441072"/>
              <a:gd name="connsiteX2" fmla="*/ 0 w 3202546"/>
              <a:gd name="connsiteY2" fmla="*/ 3441072 h 3441072"/>
              <a:gd name="connsiteX3" fmla="*/ 3082686 w 3202546"/>
              <a:gd name="connsiteY3" fmla="*/ 6086 h 3441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441072">
                <a:moveTo>
                  <a:pt x="3202546" y="0"/>
                </a:moveTo>
                <a:lnTo>
                  <a:pt x="3202546" y="3441072"/>
                </a:lnTo>
                <a:lnTo>
                  <a:pt x="0" y="3441072"/>
                </a:lnTo>
                <a:cubicBezTo>
                  <a:pt x="0" y="1653352"/>
                  <a:pt x="1351216" y="182908"/>
                  <a:pt x="3082686" y="6086"/>
                </a:cubicBezTo>
                <a:close/>
              </a:path>
            </a:pathLst>
          </a:custGeom>
          <a:solidFill>
            <a:schemeClr val="accent1"/>
          </a:solidFill>
          <a:ln w="4756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6" name="Image 4">
            <a:extLst>
              <a:ext uri="{FF2B5EF4-FFF2-40B4-BE49-F238E27FC236}">
                <a16:creationId xmlns:a16="http://schemas.microsoft.com/office/drawing/2014/main" id="{9019DA73-2516-F3D2-ECDB-620C90483D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V="1">
            <a:off x="9991725" y="1247775"/>
            <a:ext cx="2200275" cy="2181225"/>
          </a:xfrm>
          <a:custGeom>
            <a:avLst/>
            <a:gdLst>
              <a:gd name="connsiteX0" fmla="*/ 0 w 2200275"/>
              <a:gd name="connsiteY0" fmla="*/ 0 h 2181225"/>
              <a:gd name="connsiteX1" fmla="*/ 2200275 w 2200275"/>
              <a:gd name="connsiteY1" fmla="*/ 2181225 h 2181225"/>
              <a:gd name="connsiteX2" fmla="*/ 2200275 w 2200275"/>
              <a:gd name="connsiteY2" fmla="*/ 0 h 2181225"/>
              <a:gd name="connsiteX3" fmla="*/ 0 w 2200275"/>
              <a:gd name="connsiteY3" fmla="*/ 0 h 2181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00275" h="2181225">
                <a:moveTo>
                  <a:pt x="0" y="0"/>
                </a:moveTo>
                <a:cubicBezTo>
                  <a:pt x="0" y="1204689"/>
                  <a:pt x="985061" y="2181225"/>
                  <a:pt x="2200275" y="2181225"/>
                </a:cubicBezTo>
                <a:lnTo>
                  <a:pt x="2200275" y="0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476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5665DA82-D253-8EC5-5DFB-F0266ED9FB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V="1">
            <a:off x="-20086" y="5331514"/>
            <a:ext cx="2148416" cy="1526486"/>
          </a:xfrm>
          <a:custGeom>
            <a:avLst/>
            <a:gdLst>
              <a:gd name="connsiteX0" fmla="*/ 0 w 2148416"/>
              <a:gd name="connsiteY0" fmla="*/ 1526486 h 1526486"/>
              <a:gd name="connsiteX1" fmla="*/ 2098930 w 2148416"/>
              <a:gd name="connsiteY1" fmla="*/ 135201 h 1526486"/>
              <a:gd name="connsiteX2" fmla="*/ 2148416 w 2148416"/>
              <a:gd name="connsiteY2" fmla="*/ 0 h 1526486"/>
              <a:gd name="connsiteX3" fmla="*/ 0 w 2148416"/>
              <a:gd name="connsiteY3" fmla="*/ 0 h 1526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48416" h="1526486">
                <a:moveTo>
                  <a:pt x="0" y="1526486"/>
                </a:moveTo>
                <a:cubicBezTo>
                  <a:pt x="943526" y="1526486"/>
                  <a:pt x="1753109" y="952785"/>
                  <a:pt x="2098930" y="135201"/>
                </a:cubicBezTo>
                <a:lnTo>
                  <a:pt x="2148416" y="0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20000"/>
              <a:lumOff val="80000"/>
              <a:alpha val="50000"/>
            </a:schemeClr>
          </a:solidFill>
          <a:ln w="5083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pic>
        <p:nvPicPr>
          <p:cNvPr id="21" name="Image 2">
            <a:extLst>
              <a:ext uri="{FF2B5EF4-FFF2-40B4-BE49-F238E27FC236}">
                <a16:creationId xmlns:a16="http://schemas.microsoft.com/office/drawing/2014/main" id="{A8B7F1F1-806C-8D65-7340-220A0C4653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991886" y="1260040"/>
            <a:ext cx="2200114" cy="2200114"/>
          </a:xfrm>
          <a:prstGeom prst="rect">
            <a:avLst/>
          </a:prstGeom>
        </p:spPr>
      </p:pic>
      <p:sp>
        <p:nvSpPr>
          <p:cNvPr id="12" name="Freeform 11">
            <a:extLst>
              <a:ext uri="{FF2B5EF4-FFF2-40B4-BE49-F238E27FC236}">
                <a16:creationId xmlns:a16="http://schemas.microsoft.com/office/drawing/2014/main" id="{E76518D4-6149-BA03-3BE5-6A13A792C1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540428" y="6470488"/>
            <a:ext cx="775021" cy="387513"/>
          </a:xfrm>
          <a:custGeom>
            <a:avLst/>
            <a:gdLst>
              <a:gd name="connsiteX0" fmla="*/ 387511 w 775021"/>
              <a:gd name="connsiteY0" fmla="*/ 0 h 387513"/>
              <a:gd name="connsiteX1" fmla="*/ 775021 w 775021"/>
              <a:gd name="connsiteY1" fmla="*/ 387511 h 387513"/>
              <a:gd name="connsiteX2" fmla="*/ 775021 w 775021"/>
              <a:gd name="connsiteY2" fmla="*/ 387513 h 387513"/>
              <a:gd name="connsiteX3" fmla="*/ 1 w 775021"/>
              <a:gd name="connsiteY3" fmla="*/ 387513 h 387513"/>
              <a:gd name="connsiteX4" fmla="*/ 0 w 775021"/>
              <a:gd name="connsiteY4" fmla="*/ 387511 h 387513"/>
              <a:gd name="connsiteX5" fmla="*/ 387511 w 775021"/>
              <a:gd name="connsiteY5" fmla="*/ 0 h 387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5021" h="387513">
                <a:moveTo>
                  <a:pt x="387511" y="0"/>
                </a:moveTo>
                <a:cubicBezTo>
                  <a:pt x="601527" y="0"/>
                  <a:pt x="775021" y="173494"/>
                  <a:pt x="775021" y="387511"/>
                </a:cubicBezTo>
                <a:lnTo>
                  <a:pt x="775021" y="387513"/>
                </a:lnTo>
                <a:lnTo>
                  <a:pt x="1" y="387513"/>
                </a:lnTo>
                <a:lnTo>
                  <a:pt x="0" y="387511"/>
                </a:lnTo>
                <a:cubicBezTo>
                  <a:pt x="0" y="173494"/>
                  <a:pt x="173494" y="0"/>
                  <a:pt x="387511" y="0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057274"/>
            <a:ext cx="7843837" cy="1012782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58F56A7F-403C-059D-4B58-A8D59888A158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914400" y="2331791"/>
            <a:ext cx="6903076" cy="3721817"/>
          </a:xfrm>
        </p:spPr>
        <p:txBody>
          <a:bodyPr t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00000"/>
              </a:lnSpc>
              <a:spcBef>
                <a:spcPts val="0"/>
              </a:spcBef>
              <a:defRPr sz="2400"/>
            </a:lvl2pPr>
            <a:lvl3pPr marL="685800">
              <a:lnSpc>
                <a:spcPct val="100000"/>
              </a:lnSpc>
              <a:spcBef>
                <a:spcPts val="0"/>
              </a:spcBef>
              <a:defRPr sz="2400"/>
            </a:lvl3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723BF40-731C-2A5B-FC2F-B59DEF431C6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989454" y="3405189"/>
            <a:ext cx="3202546" cy="3452811"/>
          </a:xfrm>
          <a:solidFill>
            <a:schemeClr val="accent1"/>
          </a:solidFill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0" name="Slide Number Placeholder 2">
            <a:extLst>
              <a:ext uri="{FF2B5EF4-FFF2-40B4-BE49-F238E27FC236}">
                <a16:creationId xmlns:a16="http://schemas.microsoft.com/office/drawing/2014/main" id="{3ACD3A33-D8A4-7058-9798-30967E3EFD3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71045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38475" y="457199"/>
            <a:ext cx="987552" cy="24450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200">
                <a:solidFill>
                  <a:schemeClr val="accent6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58952" y="731520"/>
            <a:ext cx="10671048" cy="1362057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8952" y="2103120"/>
            <a:ext cx="1067104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4833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63" r:id="rId2"/>
    <p:sldLayoutId id="2147483680" r:id="rId3"/>
    <p:sldLayoutId id="2147483653" r:id="rId4"/>
    <p:sldLayoutId id="2147483668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1" r:id="rId11"/>
    <p:sldLayoutId id="2147483692" r:id="rId12"/>
    <p:sldLayoutId id="2147483676" r:id="rId13"/>
    <p:sldLayoutId id="2147483656" r:id="rId14"/>
    <p:sldLayoutId id="2147483657" r:id="rId15"/>
    <p:sldLayoutId id="2147483658" r:id="rId16"/>
    <p:sldLayoutId id="2147483659" r:id="rId17"/>
    <p:sldLayoutId id="2147483693" r:id="rId18"/>
    <p:sldLayoutId id="2147483694" r:id="rId19"/>
  </p:sldLayoutIdLst>
  <p:hf hdr="0" ftr="0" dt="0"/>
  <p:txStyles>
    <p:titleStyle>
      <a:lvl1pPr algn="ctr" defTabSz="914400" rtl="0" eaLnBrk="1" latinLnBrk="0" hangingPunct="1">
        <a:lnSpc>
          <a:spcPts val="4875"/>
        </a:lnSpc>
        <a:spcBef>
          <a:spcPct val="0"/>
        </a:spcBef>
        <a:buNone/>
        <a:defRPr sz="3800" b="1" kern="1200" cap="all" baseline="0">
          <a:solidFill>
            <a:schemeClr val="accent6"/>
          </a:solidFill>
          <a:latin typeface="+mj-lt"/>
          <a:ea typeface="+mj-ea"/>
          <a:cs typeface="+mj-cs"/>
        </a:defRPr>
      </a:lvl1pPr>
    </p:titleStyle>
    <p:bodyStyle>
      <a:lvl1pPr marL="347472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800" kern="1200">
          <a:solidFill>
            <a:schemeClr val="accent6"/>
          </a:solidFill>
          <a:latin typeface="+mn-lt"/>
          <a:ea typeface="+mn-ea"/>
          <a:cs typeface="+mn-cs"/>
        </a:defRPr>
      </a:lvl1pPr>
      <a:lvl2pPr marL="6858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400" kern="1200">
          <a:solidFill>
            <a:schemeClr val="accent6"/>
          </a:solidFill>
          <a:latin typeface="+mn-lt"/>
          <a:ea typeface="+mn-ea"/>
          <a:cs typeface="+mn-cs"/>
        </a:defRPr>
      </a:lvl2pPr>
      <a:lvl3pPr marL="11430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3pPr>
      <a:lvl4pPr marL="16002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1800" kern="1200">
          <a:solidFill>
            <a:schemeClr val="accent6"/>
          </a:solidFill>
          <a:latin typeface="+mn-lt"/>
          <a:ea typeface="+mn-ea"/>
          <a:cs typeface="+mn-cs"/>
        </a:defRPr>
      </a:lvl4pPr>
      <a:lvl5pPr marL="20574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1800" kern="1200">
          <a:solidFill>
            <a:schemeClr val="accent6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mailto:fbane@translations.com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3.png"/><Relationship Id="rId5" Type="http://schemas.openxmlformats.org/officeDocument/2006/relationships/image" Target="../media/image22.png"/><Relationship Id="rId4" Type="http://schemas.openxmlformats.org/officeDocument/2006/relationships/hyperlink" Target="https://github.com/TransperfectAI/amta2024_S2SEvaluation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7FF65-A536-F639-8591-ED024C2233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99789" y="1004563"/>
            <a:ext cx="6392421" cy="2031295"/>
          </a:xfrm>
        </p:spPr>
        <p:txBody>
          <a:bodyPr anchor="ctr"/>
          <a:lstStyle/>
          <a:p>
            <a:r>
              <a:rPr lang="en-US" sz="2800" dirty="0"/>
              <a:t>Evaluating </a:t>
            </a:r>
            <a:br>
              <a:rPr lang="en-US" sz="2800" dirty="0"/>
            </a:br>
            <a:r>
              <a:rPr lang="en-US" sz="2800" dirty="0"/>
              <a:t>Speech-to-Speech Translation for Dubbing: </a:t>
            </a:r>
            <a:r>
              <a:rPr lang="en-US" sz="2800" b="0" dirty="0">
                <a:solidFill>
                  <a:srgbClr val="139DD9"/>
                </a:solidFill>
                <a:latin typeface="Arial"/>
                <a:cs typeface="Arial"/>
              </a:rPr>
              <a:t>Challenges and New Metrics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0D535C-2EE0-412E-8214-4F6F2D72A007}"/>
              </a:ext>
            </a:extLst>
          </p:cNvPr>
          <p:cNvSpPr txBox="1"/>
          <p:nvPr/>
        </p:nvSpPr>
        <p:spPr>
          <a:xfrm>
            <a:off x="3048000" y="3302571"/>
            <a:ext cx="6096000" cy="1015663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kumimoji="0" lang="en-US" sz="2000" b="1" i="0" u="none" strike="noStrike" kern="1200" spc="0" normalizeH="0" baseline="0" noProof="0" dirty="0">
                <a:ln>
                  <a:noFill/>
                </a:ln>
                <a:solidFill>
                  <a:srgbClr val="1F2C8F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Fred Bane, Celia Soler Uguet, Llorenç Suau, </a:t>
            </a:r>
            <a:endParaRPr lang="en-US" b="1" dirty="0">
              <a:cs typeface="Sabon Next LT"/>
            </a:endParaRPr>
          </a:p>
          <a:p>
            <a:pPr algn="ctr"/>
            <a:r>
              <a:rPr kumimoji="0" lang="en-US" sz="2000" b="1" i="0" u="none" strike="noStrike" kern="1200" spc="0" normalizeH="0" baseline="0" noProof="0" dirty="0">
                <a:ln>
                  <a:noFill/>
                </a:ln>
                <a:solidFill>
                  <a:srgbClr val="1F2C8F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João Torres, and Alan Vivares </a:t>
            </a:r>
            <a:endParaRPr lang="en-US" b="1" dirty="0">
              <a:ea typeface="+mj-ea"/>
              <a:cs typeface="Sabon Next LT"/>
            </a:endParaRPr>
          </a:p>
          <a:p>
            <a:pPr algn="ctr"/>
            <a:r>
              <a:rPr lang="en-US" sz="2000" b="1" dirty="0">
                <a:solidFill>
                  <a:srgbClr val="139DD9"/>
                </a:solidFill>
                <a:latin typeface="Arial"/>
                <a:ea typeface="+mj-ea"/>
                <a:cs typeface="Arial"/>
              </a:rPr>
              <a:t>TransPerfect AI</a:t>
            </a:r>
            <a:endParaRPr lang="en-US" sz="1400" b="1" dirty="0">
              <a:solidFill>
                <a:srgbClr val="139DD9"/>
              </a:solidFill>
              <a:latin typeface="Arial"/>
              <a:cs typeface="Ari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CFDAD5C-9DED-4A1B-9201-4E5AEA3F62B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7127" y="279762"/>
            <a:ext cx="2837743" cy="368376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024376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443EC8A-1733-CCF7-081F-EB4667CB32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057274"/>
            <a:ext cx="7843837" cy="1012782"/>
          </a:xfrm>
        </p:spPr>
        <p:txBody>
          <a:bodyPr/>
          <a:lstStyle/>
          <a:p>
            <a:r>
              <a:rPr lang="en-US" dirty="0"/>
              <a:t>Translation Evaluation is still text-based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E55D3D-AA24-CF53-6679-29B3C83F7646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914400" y="2331791"/>
            <a:ext cx="6903076" cy="3721817"/>
          </a:xfrm>
        </p:spPr>
        <p:txBody>
          <a:bodyPr vert="horz" lIns="91440" tIns="0" rIns="91440" bIns="0" rtlCol="0" anchor="t">
            <a:normAutofit/>
          </a:bodyPr>
          <a:lstStyle/>
          <a:p>
            <a:r>
              <a:rPr lang="en-US" b="1" dirty="0"/>
              <a:t>ASR-BLEU: </a:t>
            </a:r>
            <a:r>
              <a:rPr lang="en-US" dirty="0"/>
              <a:t>Transcribing the speech using ASR and calculating BLEU, a text-based measure of similarity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cs typeface="Sabon Next LT"/>
              </a:rPr>
              <a:t>Dependent on the quality of the ASR system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ea typeface="+mn-lt"/>
                <a:cs typeface="+mn-lt"/>
              </a:rPr>
              <a:t>Not robust to dialectal variations or non-standardized orthographies</a:t>
            </a:r>
          </a:p>
          <a:p>
            <a:pPr marL="342900" indent="-342900">
              <a:buChar char="•"/>
            </a:pPr>
            <a:r>
              <a:rPr lang="en-US" dirty="0">
                <a:cs typeface="Sabon Next LT"/>
              </a:rPr>
              <a:t>Falls short in low-resource languages</a:t>
            </a:r>
          </a:p>
          <a:p>
            <a:br>
              <a:rPr lang="en-US" dirty="0">
                <a:cs typeface="Sabon Next LT"/>
              </a:rPr>
            </a:br>
            <a:r>
              <a:rPr lang="en-US" dirty="0">
                <a:cs typeface="Sabon Next LT"/>
              </a:rPr>
              <a:t>BLEU has long been considered a poor metric for text translation, it is even less adequate for speech</a:t>
            </a:r>
            <a:endParaRPr lang="en-US" dirty="0"/>
          </a:p>
          <a:p>
            <a:endParaRPr lang="en-US"/>
          </a:p>
          <a:p>
            <a:endParaRPr lang="en-US"/>
          </a:p>
          <a:p>
            <a:endParaRPr lang="en-US">
              <a:cs typeface="Sabon Next LT"/>
            </a:endParaRPr>
          </a:p>
          <a:p>
            <a:endParaRPr lang="en-US">
              <a:cs typeface="Sabon Next LT"/>
            </a:endParaRPr>
          </a:p>
          <a:p>
            <a:endParaRPr lang="en-US">
              <a:cs typeface="Sabon Next LT"/>
            </a:endParaRPr>
          </a:p>
          <a:p>
            <a:endParaRPr lang="en-US">
              <a:cs typeface="Sabon Next LT"/>
            </a:endParaRPr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C570EB79-053B-0283-9D2D-6266701EEDDD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alphaModFix/>
            <a:duotone>
              <a:prstClr val="black"/>
              <a:schemeClr val="tx2">
                <a:lumMod val="20000"/>
                <a:lumOff val="80000"/>
                <a:tint val="45000"/>
                <a:satMod val="400000"/>
              </a:schemeClr>
            </a:duotone>
          </a:blip>
          <a:srcRect l="34391" t="21839" r="4475" b="34220"/>
          <a:stretch/>
        </p:blipFill>
        <p:spPr>
          <a:xfrm>
            <a:off x="8989454" y="3405189"/>
            <a:ext cx="3202546" cy="3452811"/>
          </a:xfr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B69D854-FB65-0E93-CFE2-041F7C41DD2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1017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136FCF6-982C-CC37-9625-3EBFC7E7DD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0563" y="932324"/>
            <a:ext cx="9879437" cy="980844"/>
          </a:xfrm>
        </p:spPr>
        <p:txBody>
          <a:bodyPr/>
          <a:lstStyle/>
          <a:p>
            <a:r>
              <a:rPr lang="en-US" dirty="0"/>
              <a:t>Voice quality Is evaluated manually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DCC342-9FD1-7055-EAAC-008DC851B1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550564" y="2199634"/>
            <a:ext cx="9473899" cy="1023826"/>
          </a:xfrm>
        </p:spPr>
        <p:txBody>
          <a:bodyPr/>
          <a:lstStyle/>
          <a:p>
            <a:r>
              <a:rPr lang="en-US" sz="2400" dirty="0">
                <a:ea typeface="+mn-lt"/>
                <a:cs typeface="+mn-lt"/>
              </a:rPr>
              <a:t>Most major papers use Mean Opinion Score (MOS) as the only way of measuring voice quality.</a:t>
            </a:r>
          </a:p>
          <a:p>
            <a:r>
              <a:rPr lang="en-US" sz="2400" dirty="0">
                <a:ea typeface="+mn-lt"/>
                <a:cs typeface="+mn-lt"/>
              </a:rPr>
              <a:t>The Seamless Expressive paper is a welcome exception: automated tools for sentence-level prosody similarity, and a rhythm evaluation toolkit</a:t>
            </a:r>
          </a:p>
          <a:p>
            <a:endParaRPr lang="en-US" sz="2400" dirty="0">
              <a:cs typeface="Sabon Next 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913EEC9-16E3-6C86-97D0-A7EC7EA09CD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11</a:t>
            </a:fld>
            <a:endParaRPr lang="en-US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B2758BD8-3C36-4259-8DD0-335D458226C0}"/>
              </a:ext>
            </a:extLst>
          </p:cNvPr>
          <p:cNvGrpSpPr/>
          <p:nvPr/>
        </p:nvGrpSpPr>
        <p:grpSpPr>
          <a:xfrm>
            <a:off x="764329" y="3977839"/>
            <a:ext cx="2133600" cy="2182167"/>
            <a:chOff x="1924549" y="3588517"/>
            <a:chExt cx="2133600" cy="2182167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D957C696-454B-A952-4234-83E54FDDB7B4}"/>
                </a:ext>
              </a:extLst>
            </p:cNvPr>
            <p:cNvCxnSpPr>
              <a:cxnSpLocks/>
            </p:cNvCxnSpPr>
            <p:nvPr/>
          </p:nvCxnSpPr>
          <p:spPr>
            <a:xfrm>
              <a:off x="2137909" y="3655835"/>
              <a:ext cx="0" cy="2047530"/>
            </a:xfrm>
            <a:prstGeom prst="straightConnector1">
              <a:avLst/>
            </a:prstGeom>
            <a:ln w="19050">
              <a:solidFill>
                <a:srgbClr val="1F2C8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05F7BD7D-B235-4DA4-BB76-AE37FAB75E44}"/>
                </a:ext>
              </a:extLst>
            </p:cNvPr>
            <p:cNvCxnSpPr>
              <a:cxnSpLocks/>
            </p:cNvCxnSpPr>
            <p:nvPr/>
          </p:nvCxnSpPr>
          <p:spPr>
            <a:xfrm>
              <a:off x="1924549" y="3962143"/>
              <a:ext cx="0" cy="1434915"/>
            </a:xfrm>
            <a:prstGeom prst="straightConnector1">
              <a:avLst/>
            </a:prstGeom>
            <a:ln w="19050">
              <a:solidFill>
                <a:srgbClr val="1F2C8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83775C88-539F-4934-AEB9-37AD37538E27}"/>
                </a:ext>
              </a:extLst>
            </p:cNvPr>
            <p:cNvCxnSpPr>
              <a:cxnSpLocks/>
            </p:cNvCxnSpPr>
            <p:nvPr/>
          </p:nvCxnSpPr>
          <p:spPr>
            <a:xfrm>
              <a:off x="2564629" y="4044716"/>
              <a:ext cx="0" cy="1269768"/>
            </a:xfrm>
            <a:prstGeom prst="straightConnector1">
              <a:avLst/>
            </a:prstGeom>
            <a:ln w="19050">
              <a:solidFill>
                <a:srgbClr val="1F2C8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80601157-46FC-4F40-88E1-9E8CF012F7F4}"/>
                </a:ext>
              </a:extLst>
            </p:cNvPr>
            <p:cNvCxnSpPr>
              <a:cxnSpLocks/>
            </p:cNvCxnSpPr>
            <p:nvPr/>
          </p:nvCxnSpPr>
          <p:spPr>
            <a:xfrm>
              <a:off x="2351269" y="3740917"/>
              <a:ext cx="0" cy="1877367"/>
            </a:xfrm>
            <a:prstGeom prst="straightConnector1">
              <a:avLst/>
            </a:prstGeom>
            <a:ln w="19050">
              <a:solidFill>
                <a:srgbClr val="1F2C8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A29014EA-3361-4C6F-88DE-92399E07107A}"/>
                </a:ext>
              </a:extLst>
            </p:cNvPr>
            <p:cNvCxnSpPr>
              <a:cxnSpLocks/>
            </p:cNvCxnSpPr>
            <p:nvPr/>
          </p:nvCxnSpPr>
          <p:spPr>
            <a:xfrm>
              <a:off x="2991349" y="3655835"/>
              <a:ext cx="0" cy="2047530"/>
            </a:xfrm>
            <a:prstGeom prst="straightConnector1">
              <a:avLst/>
            </a:prstGeom>
            <a:ln w="19050">
              <a:solidFill>
                <a:srgbClr val="1F2C8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814FBB93-3049-4CF2-8591-F6DE6BBE67EB}"/>
                </a:ext>
              </a:extLst>
            </p:cNvPr>
            <p:cNvCxnSpPr>
              <a:cxnSpLocks/>
            </p:cNvCxnSpPr>
            <p:nvPr/>
          </p:nvCxnSpPr>
          <p:spPr>
            <a:xfrm>
              <a:off x="2777989" y="3912982"/>
              <a:ext cx="0" cy="1533237"/>
            </a:xfrm>
            <a:prstGeom prst="straightConnector1">
              <a:avLst/>
            </a:prstGeom>
            <a:ln w="19050">
              <a:solidFill>
                <a:srgbClr val="1F2C8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8578DDCC-455B-400A-872A-69401C1CE604}"/>
                </a:ext>
              </a:extLst>
            </p:cNvPr>
            <p:cNvCxnSpPr>
              <a:cxnSpLocks/>
            </p:cNvCxnSpPr>
            <p:nvPr/>
          </p:nvCxnSpPr>
          <p:spPr>
            <a:xfrm>
              <a:off x="3418069" y="3651574"/>
              <a:ext cx="0" cy="2056052"/>
            </a:xfrm>
            <a:prstGeom prst="straightConnector1">
              <a:avLst/>
            </a:prstGeom>
            <a:ln w="19050">
              <a:solidFill>
                <a:srgbClr val="1F2C8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475B169D-0D9A-486C-8A52-E795E4639DE2}"/>
                </a:ext>
              </a:extLst>
            </p:cNvPr>
            <p:cNvCxnSpPr>
              <a:cxnSpLocks/>
            </p:cNvCxnSpPr>
            <p:nvPr/>
          </p:nvCxnSpPr>
          <p:spPr>
            <a:xfrm>
              <a:off x="3204709" y="3588517"/>
              <a:ext cx="0" cy="2182167"/>
            </a:xfrm>
            <a:prstGeom prst="straightConnector1">
              <a:avLst/>
            </a:prstGeom>
            <a:ln w="19050">
              <a:solidFill>
                <a:srgbClr val="1F2C8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AB2EB25B-2240-414F-8DDE-91254424C5B7}"/>
                </a:ext>
              </a:extLst>
            </p:cNvPr>
            <p:cNvCxnSpPr>
              <a:cxnSpLocks/>
            </p:cNvCxnSpPr>
            <p:nvPr/>
          </p:nvCxnSpPr>
          <p:spPr>
            <a:xfrm>
              <a:off x="3631429" y="3912982"/>
              <a:ext cx="0" cy="1533237"/>
            </a:xfrm>
            <a:prstGeom prst="straightConnector1">
              <a:avLst/>
            </a:prstGeom>
            <a:ln w="19050">
              <a:solidFill>
                <a:srgbClr val="1F2C8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4DDA1324-656A-47BE-8789-7719FB1E22F1}"/>
                </a:ext>
              </a:extLst>
            </p:cNvPr>
            <p:cNvCxnSpPr>
              <a:cxnSpLocks/>
            </p:cNvCxnSpPr>
            <p:nvPr/>
          </p:nvCxnSpPr>
          <p:spPr>
            <a:xfrm>
              <a:off x="3844789" y="4044716"/>
              <a:ext cx="0" cy="1269768"/>
            </a:xfrm>
            <a:prstGeom prst="straightConnector1">
              <a:avLst/>
            </a:prstGeom>
            <a:ln w="19050">
              <a:solidFill>
                <a:srgbClr val="1F2C8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6D938533-CA50-4CFD-8848-23D146D72790}"/>
                </a:ext>
              </a:extLst>
            </p:cNvPr>
            <p:cNvCxnSpPr>
              <a:cxnSpLocks/>
            </p:cNvCxnSpPr>
            <p:nvPr/>
          </p:nvCxnSpPr>
          <p:spPr>
            <a:xfrm>
              <a:off x="4058149" y="4300994"/>
              <a:ext cx="0" cy="757212"/>
            </a:xfrm>
            <a:prstGeom prst="straightConnector1">
              <a:avLst/>
            </a:prstGeom>
            <a:ln w="19050">
              <a:solidFill>
                <a:srgbClr val="1F2C8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ECD00543-433F-40B4-8811-D3D8EA249A03}"/>
              </a:ext>
            </a:extLst>
          </p:cNvPr>
          <p:cNvGrpSpPr/>
          <p:nvPr/>
        </p:nvGrpSpPr>
        <p:grpSpPr>
          <a:xfrm>
            <a:off x="9244157" y="4582358"/>
            <a:ext cx="2133600" cy="2152413"/>
            <a:chOff x="8580989" y="4370012"/>
            <a:chExt cx="2133600" cy="2152413"/>
          </a:xfrm>
        </p:grpSpPr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C37980D5-C845-4392-A206-B92A1878C849}"/>
                </a:ext>
              </a:extLst>
            </p:cNvPr>
            <p:cNvCxnSpPr>
              <a:cxnSpLocks/>
            </p:cNvCxnSpPr>
            <p:nvPr/>
          </p:nvCxnSpPr>
          <p:spPr>
            <a:xfrm>
              <a:off x="8794349" y="4669142"/>
              <a:ext cx="0" cy="1554152"/>
            </a:xfrm>
            <a:prstGeom prst="straightConnector1">
              <a:avLst/>
            </a:prstGeom>
            <a:ln w="19050">
              <a:solidFill>
                <a:srgbClr val="F5CDC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B573AD3D-AA1C-4AA4-B0C6-6E79A2AB6D1A}"/>
                </a:ext>
              </a:extLst>
            </p:cNvPr>
            <p:cNvCxnSpPr>
              <a:cxnSpLocks/>
            </p:cNvCxnSpPr>
            <p:nvPr/>
          </p:nvCxnSpPr>
          <p:spPr>
            <a:xfrm>
              <a:off x="8580989" y="4969780"/>
              <a:ext cx="0" cy="952877"/>
            </a:xfrm>
            <a:prstGeom prst="straightConnector1">
              <a:avLst/>
            </a:prstGeom>
            <a:ln w="19050">
              <a:solidFill>
                <a:srgbClr val="F5CDC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B6EB1799-2256-4B65-BF60-608EDD0C82AB}"/>
                </a:ext>
              </a:extLst>
            </p:cNvPr>
            <p:cNvCxnSpPr>
              <a:cxnSpLocks/>
            </p:cNvCxnSpPr>
            <p:nvPr/>
          </p:nvCxnSpPr>
          <p:spPr>
            <a:xfrm>
              <a:off x="9221069" y="4583235"/>
              <a:ext cx="0" cy="1725967"/>
            </a:xfrm>
            <a:prstGeom prst="straightConnector1">
              <a:avLst/>
            </a:prstGeom>
            <a:ln w="19050">
              <a:solidFill>
                <a:srgbClr val="F5CDC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E43BC4F8-F5F5-4689-86D1-336FDB045E3B}"/>
                </a:ext>
              </a:extLst>
            </p:cNvPr>
            <p:cNvCxnSpPr>
              <a:cxnSpLocks/>
            </p:cNvCxnSpPr>
            <p:nvPr/>
          </p:nvCxnSpPr>
          <p:spPr>
            <a:xfrm>
              <a:off x="9007709" y="4711683"/>
              <a:ext cx="0" cy="1469071"/>
            </a:xfrm>
            <a:prstGeom prst="straightConnector1">
              <a:avLst/>
            </a:prstGeom>
            <a:ln w="19050">
              <a:solidFill>
                <a:srgbClr val="F5CDC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94CA2AC5-5612-4CFE-8A8D-4E826C1FB1BF}"/>
                </a:ext>
              </a:extLst>
            </p:cNvPr>
            <p:cNvCxnSpPr>
              <a:cxnSpLocks/>
            </p:cNvCxnSpPr>
            <p:nvPr/>
          </p:nvCxnSpPr>
          <p:spPr>
            <a:xfrm>
              <a:off x="9647789" y="4616894"/>
              <a:ext cx="0" cy="1658649"/>
            </a:xfrm>
            <a:prstGeom prst="straightConnector1">
              <a:avLst/>
            </a:prstGeom>
            <a:ln w="19050">
              <a:solidFill>
                <a:srgbClr val="F5CDC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C4D68A83-F3AB-481C-8F47-22FD8D06324D}"/>
                </a:ext>
              </a:extLst>
            </p:cNvPr>
            <p:cNvCxnSpPr>
              <a:cxnSpLocks/>
            </p:cNvCxnSpPr>
            <p:nvPr/>
          </p:nvCxnSpPr>
          <p:spPr>
            <a:xfrm>
              <a:off x="9434429" y="4370012"/>
              <a:ext cx="0" cy="2152413"/>
            </a:xfrm>
            <a:prstGeom prst="straightConnector1">
              <a:avLst/>
            </a:prstGeom>
            <a:ln w="19050">
              <a:solidFill>
                <a:srgbClr val="F5CDC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79992952-076C-4652-831D-8C9B14A1AC93}"/>
                </a:ext>
              </a:extLst>
            </p:cNvPr>
            <p:cNvCxnSpPr>
              <a:cxnSpLocks/>
            </p:cNvCxnSpPr>
            <p:nvPr/>
          </p:nvCxnSpPr>
          <p:spPr>
            <a:xfrm>
              <a:off x="10074509" y="4573477"/>
              <a:ext cx="0" cy="1745483"/>
            </a:xfrm>
            <a:prstGeom prst="straightConnector1">
              <a:avLst/>
            </a:prstGeom>
            <a:ln w="19050">
              <a:solidFill>
                <a:srgbClr val="F5CDC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F98C4545-2BC8-4897-AF69-D622AA64EB72}"/>
                </a:ext>
              </a:extLst>
            </p:cNvPr>
            <p:cNvCxnSpPr>
              <a:cxnSpLocks/>
            </p:cNvCxnSpPr>
            <p:nvPr/>
          </p:nvCxnSpPr>
          <p:spPr>
            <a:xfrm>
              <a:off x="9861149" y="4745882"/>
              <a:ext cx="0" cy="1400672"/>
            </a:xfrm>
            <a:prstGeom prst="straightConnector1">
              <a:avLst/>
            </a:prstGeom>
            <a:ln w="19050">
              <a:solidFill>
                <a:srgbClr val="F5CDC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65C7BA79-A469-4EF9-954E-450176BD7E1F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869" y="4517367"/>
              <a:ext cx="0" cy="1857702"/>
            </a:xfrm>
            <a:prstGeom prst="straightConnector1">
              <a:avLst/>
            </a:prstGeom>
            <a:ln w="19050">
              <a:solidFill>
                <a:srgbClr val="F5CDC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483930DF-9BE8-4DD4-B99C-BD27CD2467FF}"/>
                </a:ext>
              </a:extLst>
            </p:cNvPr>
            <p:cNvCxnSpPr>
              <a:cxnSpLocks/>
            </p:cNvCxnSpPr>
            <p:nvPr/>
          </p:nvCxnSpPr>
          <p:spPr>
            <a:xfrm>
              <a:off x="10501229" y="4503476"/>
              <a:ext cx="0" cy="1885484"/>
            </a:xfrm>
            <a:prstGeom prst="straightConnector1">
              <a:avLst/>
            </a:prstGeom>
            <a:ln w="19050">
              <a:solidFill>
                <a:srgbClr val="F5CDC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573F5900-BD58-4EBC-B685-E8CFF4868FE6}"/>
                </a:ext>
              </a:extLst>
            </p:cNvPr>
            <p:cNvCxnSpPr>
              <a:cxnSpLocks/>
            </p:cNvCxnSpPr>
            <p:nvPr/>
          </p:nvCxnSpPr>
          <p:spPr>
            <a:xfrm>
              <a:off x="10714589" y="4873606"/>
              <a:ext cx="0" cy="1145224"/>
            </a:xfrm>
            <a:prstGeom prst="straightConnector1">
              <a:avLst/>
            </a:prstGeom>
            <a:ln w="19050">
              <a:solidFill>
                <a:srgbClr val="F5CDC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708ED3DE-5015-47DD-8E1A-68241799FFF2}"/>
              </a:ext>
            </a:extLst>
          </p:cNvPr>
          <p:cNvSpPr/>
          <p:nvPr/>
        </p:nvSpPr>
        <p:spPr>
          <a:xfrm>
            <a:off x="3111289" y="4257062"/>
            <a:ext cx="5919503" cy="2102550"/>
          </a:xfrm>
          <a:custGeom>
            <a:avLst/>
            <a:gdLst>
              <a:gd name="connsiteX0" fmla="*/ 0 w 4503174"/>
              <a:gd name="connsiteY0" fmla="*/ 974279 h 2642397"/>
              <a:gd name="connsiteX1" fmla="*/ 580103 w 4503174"/>
              <a:gd name="connsiteY1" fmla="*/ 335182 h 2642397"/>
              <a:gd name="connsiteX2" fmla="*/ 2153264 w 4503174"/>
              <a:gd name="connsiteY2" fmla="*/ 2616266 h 2642397"/>
              <a:gd name="connsiteX3" fmla="*/ 3254477 w 4503174"/>
              <a:gd name="connsiteY3" fmla="*/ 1475724 h 2642397"/>
              <a:gd name="connsiteX4" fmla="*/ 3952568 w 4503174"/>
              <a:gd name="connsiteY4" fmla="*/ 885 h 2642397"/>
              <a:gd name="connsiteX5" fmla="*/ 4345858 w 4503174"/>
              <a:gd name="connsiteY5" fmla="*/ 1692034 h 2642397"/>
              <a:gd name="connsiteX6" fmla="*/ 4503174 w 4503174"/>
              <a:gd name="connsiteY6" fmla="*/ 1701866 h 2642397"/>
              <a:gd name="connsiteX7" fmla="*/ 4503174 w 4503174"/>
              <a:gd name="connsiteY7" fmla="*/ 1701866 h 2642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03174" h="2642397">
                <a:moveTo>
                  <a:pt x="0" y="974279"/>
                </a:moveTo>
                <a:cubicBezTo>
                  <a:pt x="110613" y="517898"/>
                  <a:pt x="221226" y="61517"/>
                  <a:pt x="580103" y="335182"/>
                </a:cubicBezTo>
                <a:cubicBezTo>
                  <a:pt x="938980" y="608847"/>
                  <a:pt x="1707535" y="2426176"/>
                  <a:pt x="2153264" y="2616266"/>
                </a:cubicBezTo>
                <a:cubicBezTo>
                  <a:pt x="2598993" y="2806356"/>
                  <a:pt x="2954593" y="1911621"/>
                  <a:pt x="3254477" y="1475724"/>
                </a:cubicBezTo>
                <a:cubicBezTo>
                  <a:pt x="3554361" y="1039827"/>
                  <a:pt x="3770671" y="-35167"/>
                  <a:pt x="3952568" y="885"/>
                </a:cubicBezTo>
                <a:cubicBezTo>
                  <a:pt x="4134465" y="36937"/>
                  <a:pt x="4254090" y="1408537"/>
                  <a:pt x="4345858" y="1692034"/>
                </a:cubicBezTo>
                <a:cubicBezTo>
                  <a:pt x="4437626" y="1975531"/>
                  <a:pt x="4503174" y="1701866"/>
                  <a:pt x="4503174" y="1701866"/>
                </a:cubicBezTo>
                <a:lnTo>
                  <a:pt x="4503174" y="1701866"/>
                </a:lnTo>
              </a:path>
            </a:pathLst>
          </a:custGeom>
          <a:ln w="19050"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1582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B219B-7E3A-7E84-6386-37313F0CF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057275"/>
            <a:ext cx="5259554" cy="2495028"/>
          </a:xfrm>
        </p:spPr>
        <p:txBody>
          <a:bodyPr/>
          <a:lstStyle/>
          <a:p>
            <a:r>
              <a:rPr lang="en-US"/>
              <a:t>Alternative </a:t>
            </a:r>
            <a:br>
              <a:rPr lang="en-US"/>
            </a:br>
            <a:r>
              <a:rPr lang="en-US"/>
              <a:t>evaluation methods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E339BF-E6D7-DD0E-AF02-6813852EE7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3808750"/>
            <a:ext cx="5259554" cy="2233233"/>
          </a:xfrm>
        </p:spPr>
        <p:txBody>
          <a:bodyPr vert="horz" lIns="91440" tIns="0" rIns="91440" bIns="0" rtlCol="0" anchor="t">
            <a:normAutofit/>
          </a:bodyPr>
          <a:lstStyle/>
          <a:p>
            <a:r>
              <a:rPr lang="en-US"/>
              <a:t>What </a:t>
            </a:r>
            <a:r>
              <a:rPr lang="en-US" i="1"/>
              <a:t>should</a:t>
            </a:r>
            <a:r>
              <a:rPr lang="en-US"/>
              <a:t> we be evaluating?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FECDA901-DD88-89EB-E10E-A2994D0A92DB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40055" t="17275" r="22780"/>
          <a:stretch/>
        </p:blipFill>
        <p:spPr>
          <a:xfrm>
            <a:off x="7414194" y="410780"/>
            <a:ext cx="4344695" cy="6447220"/>
          </a:xfrm>
        </p:spPr>
      </p:pic>
    </p:spTree>
    <p:extLst>
      <p:ext uri="{BB962C8B-B14F-4D97-AF65-F5344CB8AC3E}">
        <p14:creationId xmlns:p14="http://schemas.microsoft.com/office/powerpoint/2010/main" val="29529238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A34A6-22BC-27A4-2C79-EE98A4943B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867" y="250765"/>
            <a:ext cx="3279549" cy="1222385"/>
          </a:xfrm>
        </p:spPr>
        <p:txBody>
          <a:bodyPr/>
          <a:lstStyle/>
          <a:p>
            <a:r>
              <a:rPr lang="en-US"/>
              <a:t>Voice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267C004-8B72-C872-98FB-00A2A584D05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16" name="Content Placeholder 4">
            <a:extLst>
              <a:ext uri="{FF2B5EF4-FFF2-40B4-BE49-F238E27FC236}">
                <a16:creationId xmlns:a16="http://schemas.microsoft.com/office/drawing/2014/main" id="{AEF9954A-E263-8A7E-58B1-4D03F7D1BD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8868" y="1719158"/>
            <a:ext cx="3283119" cy="4888077"/>
          </a:xfrm>
        </p:spPr>
        <p:txBody>
          <a:bodyPr vert="horz" lIns="91440" tIns="0" rIns="91440" bIns="0" rtlCol="0" anchor="t">
            <a:normAutofit/>
          </a:bodyPr>
          <a:lstStyle/>
          <a:p>
            <a:pPr marL="283210" lvl="1" indent="-283210"/>
            <a:r>
              <a:rPr lang="en-US" b="1" dirty="0">
                <a:cs typeface="Sabon Next LT"/>
              </a:rPr>
              <a:t>Intelligibility</a:t>
            </a:r>
            <a:endParaRPr lang="en-US" b="1" dirty="0"/>
          </a:p>
          <a:p>
            <a:pPr marL="283210" lvl="1" indent="-283210"/>
            <a:r>
              <a:rPr lang="en-US" b="1" dirty="0">
                <a:cs typeface="Sabon Next LT"/>
              </a:rPr>
              <a:t>Voice quality</a:t>
            </a:r>
          </a:p>
          <a:p>
            <a:pPr marL="457200" lvl="2" indent="-283210">
              <a:buFont typeface="Wingdings" panose="020B0604020202020204" pitchFamily="34" charset="0"/>
              <a:buChar char="§"/>
            </a:pPr>
            <a:r>
              <a:rPr lang="en-US" dirty="0">
                <a:cs typeface="Sabon Next LT"/>
              </a:rPr>
              <a:t>Articulation, fluency, projection </a:t>
            </a:r>
            <a:endParaRPr lang="en-US" b="1" dirty="0">
              <a:cs typeface="Sabon Next LT"/>
            </a:endParaRPr>
          </a:p>
          <a:p>
            <a:pPr marL="283210" lvl="1" indent="-283210"/>
            <a:r>
              <a:rPr lang="en-US" b="1" dirty="0">
                <a:cs typeface="Sabon Next LT"/>
              </a:rPr>
              <a:t>Appropriateness</a:t>
            </a:r>
          </a:p>
          <a:p>
            <a:pPr marL="457200" lvl="2" indent="-283210">
              <a:buFont typeface="Wingdings" panose="020B0604020202020204" pitchFamily="34" charset="0"/>
              <a:buChar char="§"/>
            </a:pPr>
            <a:r>
              <a:rPr lang="en-US" dirty="0">
                <a:cs typeface="Sabon Next LT"/>
              </a:rPr>
              <a:t>Suitability for character, cultural appropriateness</a:t>
            </a:r>
            <a:endParaRPr lang="en-US" b="1" dirty="0">
              <a:cs typeface="Sabon Next LT"/>
            </a:endParaRPr>
          </a:p>
          <a:p>
            <a:pPr marL="283210" lvl="1" indent="-283210"/>
            <a:r>
              <a:rPr lang="en-US" b="1" dirty="0">
                <a:cs typeface="Sabon Next LT"/>
              </a:rPr>
              <a:t>Expressivity</a:t>
            </a:r>
          </a:p>
          <a:p>
            <a:pPr marL="457200" lvl="2" indent="-283210">
              <a:buFont typeface="Wingdings" panose="020B0604020202020204" pitchFamily="34" charset="0"/>
              <a:buChar char="§"/>
            </a:pPr>
            <a:r>
              <a:rPr lang="en-US" dirty="0">
                <a:cs typeface="Sabon Next LT"/>
              </a:rPr>
              <a:t>Emotional content, consistency with context</a:t>
            </a:r>
          </a:p>
          <a:p>
            <a:pPr marL="176530" indent="-285750">
              <a:buChar char="•"/>
            </a:pPr>
            <a:r>
              <a:rPr lang="en-US" b="1" dirty="0">
                <a:latin typeface="Sabon Next LT"/>
                <a:cs typeface="Sabon Next LT"/>
              </a:rPr>
              <a:t>Timing </a:t>
            </a:r>
            <a:r>
              <a:rPr lang="en-US" b="1" i="1" dirty="0">
                <a:latin typeface="Sabon Next LT"/>
                <a:cs typeface="Sabon Next LT"/>
              </a:rPr>
              <a:t>(task specific)</a:t>
            </a:r>
            <a:endParaRPr lang="en-US" b="1" i="1" dirty="0">
              <a:solidFill>
                <a:srgbClr val="1F2C8F"/>
              </a:solidFill>
              <a:latin typeface="Sabon Next LT"/>
              <a:cs typeface="Sabon Next LT"/>
            </a:endParaRPr>
          </a:p>
          <a:p>
            <a:pPr marL="457200" lvl="2" indent="-283210">
              <a:buFont typeface="Wingdings" panose="020B0604020202020204" pitchFamily="34" charset="0"/>
              <a:buChar char="§"/>
            </a:pPr>
            <a:r>
              <a:rPr lang="en-US" dirty="0">
                <a:cs typeface="Sabon Next LT"/>
              </a:rPr>
              <a:t>Duration, lip synchronization</a:t>
            </a:r>
            <a:endParaRPr lang="en-US" dirty="0"/>
          </a:p>
          <a:p>
            <a:pPr marL="283210" lvl="1" indent="-283210"/>
            <a:endParaRPr lang="en-US" dirty="0">
              <a:cs typeface="Sabon Next LT"/>
            </a:endParaRPr>
          </a:p>
        </p:txBody>
      </p:sp>
      <p:sp>
        <p:nvSpPr>
          <p:cNvPr id="17" name="Content Placeholder 6">
            <a:extLst>
              <a:ext uri="{FF2B5EF4-FFF2-40B4-BE49-F238E27FC236}">
                <a16:creationId xmlns:a16="http://schemas.microsoft.com/office/drawing/2014/main" id="{33680A80-5C61-DD02-1119-0565C0AD537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247769" y="1719158"/>
            <a:ext cx="4393313" cy="3720337"/>
          </a:xfrm>
        </p:spPr>
        <p:txBody>
          <a:bodyPr vert="horz" lIns="91440" tIns="0" rIns="91440" bIns="0" rtlCol="0" anchor="t">
            <a:noAutofit/>
          </a:bodyPr>
          <a:lstStyle/>
          <a:p>
            <a:pPr marL="283210" lvl="1" indent="-283210"/>
            <a:r>
              <a:rPr lang="en-US" b="1"/>
              <a:t>Accuracy</a:t>
            </a:r>
            <a:endParaRPr lang="en-US" b="1">
              <a:cs typeface="Sabon Next LT"/>
            </a:endParaRPr>
          </a:p>
          <a:p>
            <a:pPr marL="457200" lvl="2" indent="-283210">
              <a:buFont typeface="Wingdings" panose="020B0604020202020204" pitchFamily="34" charset="0"/>
              <a:buChar char="§"/>
            </a:pPr>
            <a:r>
              <a:rPr lang="en-US">
                <a:cs typeface="Sabon Next LT"/>
              </a:rPr>
              <a:t>Mistranslation, over/under-translation, addition, omission, untranslated</a:t>
            </a:r>
            <a:endParaRPr lang="en-US" b="1">
              <a:cs typeface="Sabon Next LT"/>
            </a:endParaRPr>
          </a:p>
          <a:p>
            <a:pPr marL="283210" lvl="1" indent="-283210"/>
            <a:r>
              <a:rPr lang="en-US" b="1">
                <a:cs typeface="Sabon Next LT"/>
              </a:rPr>
              <a:t>Style</a:t>
            </a:r>
          </a:p>
          <a:p>
            <a:pPr marL="457200" lvl="2" indent="-283210">
              <a:buFont typeface="Wingdings" panose="020B0604020202020204" pitchFamily="34" charset="0"/>
              <a:buChar char="§"/>
            </a:pPr>
            <a:r>
              <a:rPr lang="en-US">
                <a:cs typeface="Sabon Next LT"/>
              </a:rPr>
              <a:t>Organizational, language register, consistency</a:t>
            </a:r>
          </a:p>
          <a:p>
            <a:pPr marL="283210" lvl="1" indent="-283210"/>
            <a:r>
              <a:rPr lang="en-US" b="1">
                <a:cs typeface="Sabon Next LT"/>
              </a:rPr>
              <a:t>Terminology</a:t>
            </a:r>
          </a:p>
          <a:p>
            <a:pPr marL="457200" lvl="2" indent="-283210">
              <a:buFont typeface="Wingdings" panose="020B0604020202020204" pitchFamily="34" charset="0"/>
              <a:buChar char="§"/>
            </a:pPr>
            <a:r>
              <a:rPr lang="en-US">
                <a:cs typeface="Sabon Next LT"/>
              </a:rPr>
              <a:t>Wrong term, consistency</a:t>
            </a:r>
            <a:endParaRPr lang="en-US" b="1">
              <a:cs typeface="Sabon Next LT"/>
            </a:endParaRPr>
          </a:p>
          <a:p>
            <a:pPr marL="283210" lvl="1" indent="-283210"/>
            <a:r>
              <a:rPr lang="en-US" b="1">
                <a:cs typeface="Sabon Next LT"/>
              </a:rPr>
              <a:t>Linguistic Conventions</a:t>
            </a:r>
          </a:p>
          <a:p>
            <a:pPr marL="457200" lvl="2" indent="-283210">
              <a:buFont typeface="Wingdings" panose="020B0604020202020204" pitchFamily="34" charset="0"/>
              <a:buChar char="§"/>
            </a:pPr>
            <a:r>
              <a:rPr lang="en-US">
                <a:cs typeface="Sabon Next LT"/>
              </a:rPr>
              <a:t>Grammar, word form, part of speech, tense, agreement, word order</a:t>
            </a:r>
          </a:p>
          <a:p>
            <a:pPr marL="283210" lvl="1" indent="-283210"/>
            <a:r>
              <a:rPr lang="en-US" b="1">
                <a:cs typeface="Sabon Next LT"/>
              </a:rPr>
              <a:t>Locale Conventions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116F58A-A859-22B9-6E2B-6DE3806E04BE}"/>
              </a:ext>
            </a:extLst>
          </p:cNvPr>
          <p:cNvSpPr txBox="1">
            <a:spLocks/>
          </p:cNvSpPr>
          <p:nvPr/>
        </p:nvSpPr>
        <p:spPr>
          <a:xfrm>
            <a:off x="4250602" y="247093"/>
            <a:ext cx="3754561" cy="1222385"/>
          </a:xfrm>
          <a:prstGeom prst="rect">
            <a:avLst/>
          </a:prstGeom>
        </p:spPr>
        <p:txBody>
          <a:bodyPr vert="horz" lIns="91440" tIns="0" rIns="91440" bIns="0" rtlCol="0" anchor="b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kern="1200" cap="all" baseline="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Linguistic</a:t>
            </a:r>
          </a:p>
        </p:txBody>
      </p:sp>
    </p:spTree>
    <p:extLst>
      <p:ext uri="{BB962C8B-B14F-4D97-AF65-F5344CB8AC3E}">
        <p14:creationId xmlns:p14="http://schemas.microsoft.com/office/powerpoint/2010/main" val="24685957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8D62608-F5E4-7EC0-5EF0-4F988DDDEC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0564" y="623615"/>
            <a:ext cx="9875463" cy="999746"/>
          </a:xfrm>
        </p:spPr>
        <p:txBody>
          <a:bodyPr/>
          <a:lstStyle/>
          <a:p>
            <a:r>
              <a:rPr lang="en-US" sz="2800" b="0" dirty="0">
                <a:ea typeface="+mj-lt"/>
                <a:cs typeface="+mj-lt"/>
              </a:rPr>
              <a:t>Voice - Quality</a:t>
            </a:r>
            <a:endParaRPr lang="en-US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288BD9B8-D6A6-D55A-830D-4D3CC2DC39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50564" y="1869370"/>
            <a:ext cx="9378951" cy="4395251"/>
          </a:xfrm>
        </p:spPr>
        <p:txBody>
          <a:bodyPr vert="horz" lIns="91440" tIns="0" rIns="91440" bIns="0" rtlCol="0" anchor="t">
            <a:normAutofit/>
          </a:bodyPr>
          <a:lstStyle/>
          <a:p>
            <a:pPr marL="457200" indent="-457200">
              <a:buFont typeface="Wingdings" panose="020B0604020202020204" pitchFamily="34" charset="0"/>
              <a:buChar char="v"/>
            </a:pPr>
            <a:r>
              <a:rPr lang="en-US" sz="2400" b="1" dirty="0">
                <a:solidFill>
                  <a:srgbClr val="1F2C8F"/>
                </a:solidFill>
                <a:ea typeface="+mn-lt"/>
                <a:cs typeface="+mn-lt"/>
              </a:rPr>
              <a:t>Articulation</a:t>
            </a:r>
            <a:endParaRPr lang="en-US" sz="2400" b="1" dirty="0">
              <a:cs typeface="Sabon Next LT"/>
            </a:endParaRPr>
          </a:p>
          <a:p>
            <a:pPr marL="0" indent="0">
              <a:buNone/>
            </a:pPr>
            <a:r>
              <a:rPr lang="en-US" dirty="0">
                <a:solidFill>
                  <a:srgbClr val="1F2C8F"/>
                </a:solidFill>
                <a:ea typeface="+mn-lt"/>
                <a:cs typeface="+mn-lt"/>
              </a:rPr>
              <a:t>Phoneme Error Rate (PER):</a:t>
            </a:r>
            <a:endParaRPr lang="en-US" dirty="0">
              <a:cs typeface="Sabon Next LT"/>
            </a:endParaRPr>
          </a:p>
          <a:p>
            <a:pPr lvl="1" indent="-347345">
              <a:buFont typeface="Courier New" panose="020B0604020202020204" pitchFamily="34" charset="0"/>
              <a:buChar char="o"/>
            </a:pPr>
            <a:r>
              <a:rPr lang="en-US" dirty="0">
                <a:solidFill>
                  <a:srgbClr val="1F2C8F"/>
                </a:solidFill>
                <a:ea typeface="+mn-lt"/>
                <a:cs typeface="+mn-lt"/>
              </a:rPr>
              <a:t>Quantifies the accuracy of phoneme production by comparing expected vs. actual phonemes. This is useful for identifying pronunciation issues.</a:t>
            </a:r>
          </a:p>
          <a:p>
            <a:pPr marL="0" indent="0">
              <a:buNone/>
            </a:pPr>
            <a:r>
              <a:rPr lang="en-US" dirty="0">
                <a:solidFill>
                  <a:srgbClr val="1F2C8F"/>
                </a:solidFill>
                <a:ea typeface="+mn-lt"/>
                <a:cs typeface="+mn-lt"/>
              </a:rPr>
              <a:t>Mel cepstral distortion</a:t>
            </a:r>
          </a:p>
          <a:p>
            <a:pPr marL="0" indent="0">
              <a:buNone/>
            </a:pPr>
            <a:r>
              <a:rPr lang="en-US" dirty="0">
                <a:solidFill>
                  <a:srgbClr val="1F2C8F"/>
                </a:solidFill>
                <a:ea typeface="+mn-lt"/>
                <a:cs typeface="+mn-lt"/>
              </a:rPr>
              <a:t>Formant Analysis:</a:t>
            </a:r>
            <a:endParaRPr lang="en-US" dirty="0">
              <a:cs typeface="Sabon Next LT"/>
            </a:endParaRPr>
          </a:p>
          <a:p>
            <a:pPr lvl="1" indent="-347345">
              <a:buFont typeface="Courier New" panose="020B0604020202020204" pitchFamily="34" charset="0"/>
              <a:buChar char="o"/>
            </a:pPr>
            <a:r>
              <a:rPr lang="en-US" dirty="0">
                <a:solidFill>
                  <a:srgbClr val="1F2C8F"/>
                </a:solidFill>
                <a:ea typeface="+mn-lt"/>
                <a:cs typeface="+mn-lt"/>
              </a:rPr>
              <a:t>Analyzes the resonant frequencies (formants) of the vocal tract, particularly crucial for vowel sounds. Deviations from expected formant values can indicate articulation issues.</a:t>
            </a:r>
            <a:endParaRPr lang="en-US" dirty="0">
              <a:cs typeface="Sabon Next LT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20B0604020202020204" pitchFamily="34" charset="0"/>
              <a:buChar char="v"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1F2C8F"/>
                </a:solidFill>
                <a:effectLst/>
                <a:uLnTx/>
                <a:uFillTx/>
                <a:latin typeface="Sabon Next LT"/>
                <a:ea typeface="+mn-lt"/>
                <a:cs typeface="Sabon Next LT"/>
              </a:rPr>
              <a:t>Projection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1F2C8F"/>
              </a:solidFill>
              <a:effectLst/>
              <a:uLnTx/>
              <a:uFillTx/>
              <a:latin typeface="Sabon Next LT"/>
              <a:ea typeface="+mn-ea"/>
              <a:cs typeface="Sabon Next LT"/>
            </a:endParaRPr>
          </a:p>
          <a:p>
            <a:pPr marL="0" indent="0">
              <a:buNone/>
            </a:pPr>
            <a:r>
              <a:rPr lang="en-US" dirty="0">
                <a:cs typeface="Sabon Next LT"/>
              </a:rPr>
              <a:t>Similarity of amplitude envelope features (inspired by Cummings et al. 1999)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DCFAD14-1AAA-8CDA-A49B-523FD6C66F3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4686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8D62608-F5E4-7EC0-5EF0-4F988DDDEC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0564" y="623615"/>
            <a:ext cx="9875463" cy="999746"/>
          </a:xfrm>
        </p:spPr>
        <p:txBody>
          <a:bodyPr/>
          <a:lstStyle/>
          <a:p>
            <a:r>
              <a:rPr lang="en-US" sz="2800" b="0" dirty="0">
                <a:ea typeface="+mj-lt"/>
                <a:cs typeface="+mj-lt"/>
              </a:rPr>
              <a:t>Voice - Quality</a:t>
            </a:r>
            <a:endParaRPr lang="en-US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288BD9B8-D6A6-D55A-830D-4D3CC2DC39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50564" y="1869370"/>
            <a:ext cx="9378951" cy="4395251"/>
          </a:xfrm>
        </p:spPr>
        <p:txBody>
          <a:bodyPr vert="horz" lIns="91440" tIns="0" rIns="91440" bIns="0" rtlCol="0" anchor="t">
            <a:normAutofit/>
          </a:bodyPr>
          <a:lstStyle/>
          <a:p>
            <a:pPr marL="457200" indent="-457200">
              <a:buFont typeface="Wingdings" panose="020B0604020202020204" pitchFamily="34" charset="0"/>
              <a:buChar char="v"/>
            </a:pPr>
            <a:r>
              <a:rPr lang="en-US" sz="2400" b="1" dirty="0">
                <a:solidFill>
                  <a:srgbClr val="1F2C8F"/>
                </a:solidFill>
                <a:ea typeface="+mn-lt"/>
                <a:cs typeface="+mn-lt"/>
              </a:rPr>
              <a:t>Fluency</a:t>
            </a:r>
            <a:endParaRPr lang="en-US" sz="2400" b="1" dirty="0">
              <a:cs typeface="Sabon Next LT"/>
            </a:endParaRPr>
          </a:p>
          <a:p>
            <a:pPr marL="0" indent="0">
              <a:buNone/>
            </a:pPr>
            <a:r>
              <a:rPr lang="en-US" dirty="0">
                <a:solidFill>
                  <a:srgbClr val="1F2C8F"/>
                </a:solidFill>
                <a:ea typeface="+mn-lt"/>
                <a:cs typeface="+mn-lt"/>
              </a:rPr>
              <a:t>Perplexity of vocal path through frequency-time space</a:t>
            </a:r>
            <a:endParaRPr lang="en-US" dirty="0">
              <a:cs typeface="Sabon Next LT"/>
            </a:endParaRPr>
          </a:p>
          <a:p>
            <a:pPr lvl="1" indent="-347345">
              <a:buFont typeface="Courier New" panose="020B0604020202020204" pitchFamily="34" charset="0"/>
              <a:buChar char="o"/>
            </a:pPr>
            <a:r>
              <a:rPr lang="en-US" dirty="0">
                <a:solidFill>
                  <a:srgbClr val="1F2C8F"/>
                </a:solidFill>
                <a:ea typeface="+mn-lt"/>
                <a:cs typeface="+mn-lt"/>
              </a:rPr>
              <a:t>Transform the voice into frequency-time space, fit Bezier curves to the resulting path, calculate perplexity compared with a dataset of natural speech</a:t>
            </a:r>
          </a:p>
          <a:p>
            <a:pPr marL="0" indent="0">
              <a:buNone/>
            </a:pPr>
            <a:r>
              <a:rPr lang="en-US" dirty="0">
                <a:solidFill>
                  <a:srgbClr val="1F2C8F"/>
                </a:solidFill>
                <a:ea typeface="+mn-lt"/>
                <a:cs typeface="+mn-lt"/>
              </a:rPr>
              <a:t>Rhythmic analysis </a:t>
            </a:r>
            <a:endParaRPr lang="en-US" dirty="0">
              <a:cs typeface="Sabon Next LT"/>
            </a:endParaRPr>
          </a:p>
          <a:p>
            <a:pPr lvl="1" indent="-347345">
              <a:buFont typeface="Courier New" panose="020B0604020202020204" pitchFamily="34" charset="0"/>
              <a:buChar char="o"/>
            </a:pPr>
            <a:r>
              <a:rPr lang="en-US" dirty="0">
                <a:solidFill>
                  <a:srgbClr val="1F2C8F"/>
                </a:solidFill>
                <a:ea typeface="+mn-lt"/>
                <a:cs typeface="+mn-lt"/>
              </a:rPr>
              <a:t>Speech rate (</a:t>
            </a:r>
            <a:r>
              <a:rPr lang="en-US" dirty="0" err="1">
                <a:solidFill>
                  <a:srgbClr val="1F2C8F"/>
                </a:solidFill>
                <a:ea typeface="+mn-lt"/>
                <a:cs typeface="+mn-lt"/>
              </a:rPr>
              <a:t>Librosa</a:t>
            </a:r>
            <a:r>
              <a:rPr lang="en-US" dirty="0">
                <a:solidFill>
                  <a:srgbClr val="1F2C8F"/>
                </a:solidFill>
                <a:ea typeface="+mn-lt"/>
                <a:cs typeface="+mn-lt"/>
              </a:rPr>
              <a:t>, </a:t>
            </a:r>
            <a:r>
              <a:rPr lang="en-US" dirty="0" err="1">
                <a:solidFill>
                  <a:srgbClr val="1F2C8F"/>
                </a:solidFill>
                <a:ea typeface="+mn-lt"/>
                <a:cs typeface="+mn-lt"/>
              </a:rPr>
              <a:t>AutoPCP</a:t>
            </a:r>
            <a:r>
              <a:rPr lang="en-US" dirty="0">
                <a:solidFill>
                  <a:srgbClr val="1F2C8F"/>
                </a:solidFill>
                <a:ea typeface="+mn-lt"/>
                <a:cs typeface="+mn-lt"/>
              </a:rPr>
              <a:t>), pauses (</a:t>
            </a:r>
            <a:r>
              <a:rPr lang="en-US" dirty="0" err="1">
                <a:solidFill>
                  <a:srgbClr val="1F2C8F"/>
                </a:solidFill>
                <a:ea typeface="+mn-lt"/>
                <a:cs typeface="+mn-lt"/>
              </a:rPr>
              <a:t>Praat</a:t>
            </a:r>
            <a:r>
              <a:rPr lang="en-US" dirty="0">
                <a:solidFill>
                  <a:srgbClr val="1F2C8F"/>
                </a:solidFill>
                <a:ea typeface="+mn-lt"/>
                <a:cs typeface="+mn-lt"/>
              </a:rPr>
              <a:t>, </a:t>
            </a:r>
            <a:r>
              <a:rPr lang="en-US" dirty="0" err="1">
                <a:solidFill>
                  <a:srgbClr val="1F2C8F"/>
                </a:solidFill>
                <a:ea typeface="+mn-lt"/>
                <a:cs typeface="+mn-lt"/>
              </a:rPr>
              <a:t>pydub</a:t>
            </a:r>
            <a:r>
              <a:rPr lang="en-US" dirty="0">
                <a:solidFill>
                  <a:srgbClr val="1F2C8F"/>
                </a:solidFill>
                <a:ea typeface="+mn-lt"/>
                <a:cs typeface="+mn-lt"/>
              </a:rPr>
              <a:t>, </a:t>
            </a:r>
            <a:r>
              <a:rPr lang="en-US" dirty="0" err="1">
                <a:solidFill>
                  <a:srgbClr val="1F2C8F"/>
                </a:solidFill>
                <a:ea typeface="+mn-lt"/>
                <a:cs typeface="+mn-lt"/>
              </a:rPr>
              <a:t>Rhtyhm</a:t>
            </a:r>
            <a:r>
              <a:rPr lang="en-US" dirty="0">
                <a:solidFill>
                  <a:srgbClr val="1F2C8F"/>
                </a:solidFill>
                <a:ea typeface="+mn-lt"/>
                <a:cs typeface="+mn-lt"/>
              </a:rPr>
              <a:t> Toolkit)</a:t>
            </a:r>
          </a:p>
          <a:p>
            <a:pPr marL="0" indent="0">
              <a:buNone/>
            </a:pPr>
            <a:r>
              <a:rPr lang="en-US" dirty="0">
                <a:solidFill>
                  <a:srgbClr val="1F2C8F"/>
                </a:solidFill>
                <a:ea typeface="+mn-lt"/>
                <a:cs typeface="+mn-lt"/>
              </a:rPr>
              <a:t>F0 contour and amplitude envelope (Cummins et al., 1999)</a:t>
            </a:r>
          </a:p>
          <a:p>
            <a:pPr marL="0" indent="0">
              <a:buNone/>
            </a:pPr>
            <a:endParaRPr kumimoji="0" lang="en-US" sz="2800" b="0" i="0" u="none" strike="noStrike" kern="1200" cap="all" spc="0" normalizeH="0" baseline="0" noProof="0" dirty="0">
              <a:ln>
                <a:noFill/>
              </a:ln>
              <a:solidFill>
                <a:srgbClr val="1F2C8F"/>
              </a:solidFill>
              <a:effectLst/>
              <a:uLnTx/>
              <a:uFillTx/>
              <a:latin typeface="Arial Black"/>
              <a:ea typeface="+mj-lt"/>
              <a:cs typeface="+mj-lt"/>
            </a:endParaRPr>
          </a:p>
          <a:p>
            <a:pPr marL="0" indent="0">
              <a:buNone/>
            </a:pPr>
            <a:r>
              <a:rPr kumimoji="0" lang="en-US" sz="2800" b="0" i="0" u="none" strike="noStrike" kern="1200" cap="all" spc="0" normalizeH="0" baseline="0" noProof="0" dirty="0">
                <a:ln>
                  <a:noFill/>
                </a:ln>
                <a:solidFill>
                  <a:srgbClr val="1F2C8F"/>
                </a:solidFill>
                <a:effectLst/>
                <a:uLnTx/>
                <a:uFillTx/>
                <a:latin typeface="Arial Black"/>
                <a:ea typeface="+mj-lt"/>
                <a:cs typeface="+mj-lt"/>
              </a:rPr>
              <a:t>Voice - </a:t>
            </a:r>
            <a:r>
              <a:rPr lang="en-US" sz="2800" cap="all" dirty="0">
                <a:solidFill>
                  <a:srgbClr val="1F2C8F"/>
                </a:solidFill>
                <a:latin typeface="Arial Black"/>
                <a:ea typeface="+mj-lt"/>
                <a:cs typeface="+mj-lt"/>
              </a:rPr>
              <a:t>Intelligibility</a:t>
            </a:r>
          </a:p>
          <a:p>
            <a:pPr marL="0" indent="0">
              <a:buNone/>
            </a:pPr>
            <a:r>
              <a:rPr lang="en-US" dirty="0">
                <a:solidFill>
                  <a:srgbClr val="1F2C8F"/>
                </a:solidFill>
                <a:ea typeface="+mn-lt"/>
                <a:cs typeface="+mn-lt"/>
              </a:rPr>
              <a:t>Perplexity of audio -&gt; phoneme decoder</a:t>
            </a:r>
            <a:endParaRPr lang="en-US" dirty="0">
              <a:cs typeface="Sabon Next 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DCFAD14-1AAA-8CDA-A49B-523FD6C66F3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4566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8D62608-F5E4-7EC0-5EF0-4F988DDDEC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0564" y="623615"/>
            <a:ext cx="9875463" cy="999746"/>
          </a:xfrm>
        </p:spPr>
        <p:txBody>
          <a:bodyPr/>
          <a:lstStyle/>
          <a:p>
            <a:r>
              <a:rPr lang="en-US" sz="2800" b="0" dirty="0">
                <a:ea typeface="+mj-lt"/>
                <a:cs typeface="+mj-lt"/>
              </a:rPr>
              <a:t>Voice - Appropriateness</a:t>
            </a:r>
            <a:endParaRPr lang="en-US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288BD9B8-D6A6-D55A-830D-4D3CC2DC39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50564" y="1869371"/>
            <a:ext cx="9378951" cy="1788230"/>
          </a:xfrm>
        </p:spPr>
        <p:txBody>
          <a:bodyPr vert="horz" lIns="91440" tIns="0" rIns="91440" bIns="0" rtlCol="0" anchor="t"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1F2C8F"/>
                </a:solidFill>
                <a:ea typeface="+mn-lt"/>
                <a:cs typeface="+mn-lt"/>
              </a:rPr>
              <a:t>Mel frequency cepstral coefficient similarity </a:t>
            </a:r>
          </a:p>
          <a:p>
            <a:pPr marL="0" indent="0">
              <a:buNone/>
            </a:pPr>
            <a:r>
              <a:rPr lang="en-US" dirty="0">
                <a:solidFill>
                  <a:srgbClr val="1F2C8F"/>
                </a:solidFill>
                <a:ea typeface="+mn-lt"/>
                <a:cs typeface="+mn-lt"/>
              </a:rPr>
              <a:t>Cosine distance embedding vectors (x-vectors, </a:t>
            </a:r>
            <a:r>
              <a:rPr lang="en-US" dirty="0" err="1">
                <a:solidFill>
                  <a:srgbClr val="1F2C8F"/>
                </a:solidFill>
                <a:ea typeface="+mn-lt"/>
                <a:cs typeface="+mn-lt"/>
              </a:rPr>
              <a:t>PnG</a:t>
            </a:r>
            <a:r>
              <a:rPr lang="en-US" dirty="0">
                <a:solidFill>
                  <a:srgbClr val="1F2C8F"/>
                </a:solidFill>
                <a:ea typeface="+mn-lt"/>
                <a:cs typeface="+mn-lt"/>
              </a:rPr>
              <a:t> NAT TTS model in Nobuyuki et al., 2022) </a:t>
            </a:r>
          </a:p>
          <a:p>
            <a:pPr marL="0" indent="0">
              <a:buNone/>
            </a:pPr>
            <a:r>
              <a:rPr lang="en-US" dirty="0">
                <a:solidFill>
                  <a:srgbClr val="1F2C8F"/>
                </a:solidFill>
                <a:ea typeface="+mn-lt"/>
                <a:cs typeface="+mn-lt"/>
              </a:rPr>
              <a:t>Automated MOS prediction (</a:t>
            </a:r>
            <a:r>
              <a:rPr lang="en-US" dirty="0" err="1">
                <a:solidFill>
                  <a:srgbClr val="1F2C8F"/>
                </a:solidFill>
                <a:ea typeface="+mn-lt"/>
                <a:cs typeface="+mn-lt"/>
              </a:rPr>
              <a:t>MOSnet</a:t>
            </a:r>
            <a:r>
              <a:rPr lang="en-US" dirty="0">
                <a:solidFill>
                  <a:srgbClr val="1F2C8F"/>
                </a:solidFill>
                <a:ea typeface="+mn-lt"/>
                <a:cs typeface="+mn-lt"/>
              </a:rPr>
              <a:t> in Lo et al. 2019)</a:t>
            </a:r>
          </a:p>
          <a:p>
            <a:pPr marL="0" indent="0">
              <a:buNone/>
            </a:pPr>
            <a:r>
              <a:rPr lang="en-US" dirty="0">
                <a:solidFill>
                  <a:srgbClr val="1F2C8F"/>
                </a:solidFill>
                <a:ea typeface="+mn-lt"/>
                <a:cs typeface="+mn-lt"/>
              </a:rPr>
              <a:t>Classifier trained to predict if the voice is the same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DCFAD14-1AAA-8CDA-A49B-523FD6C66F3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C0C2C96D-A77D-419A-B6E0-207DC4C38616}"/>
              </a:ext>
            </a:extLst>
          </p:cNvPr>
          <p:cNvSpPr txBox="1">
            <a:spLocks/>
          </p:cNvSpPr>
          <p:nvPr/>
        </p:nvSpPr>
        <p:spPr>
          <a:xfrm>
            <a:off x="1550564" y="3429000"/>
            <a:ext cx="9875463" cy="999746"/>
          </a:xfrm>
          <a:prstGeom prst="rect">
            <a:avLst/>
          </a:prstGeom>
        </p:spPr>
        <p:txBody>
          <a:bodyPr vert="horz" lIns="91440" tIns="0" rIns="91440" bIns="0" rtlCol="0" anchor="b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kern="1200" cap="all" baseline="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0" dirty="0">
                <a:ea typeface="+mj-lt"/>
                <a:cs typeface="+mj-lt"/>
              </a:rPr>
              <a:t>Voice - Expressivity</a:t>
            </a:r>
            <a:endParaRPr lang="en-US" dirty="0"/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88600784-17C7-4998-AD92-FC1A15BFE1B7}"/>
              </a:ext>
            </a:extLst>
          </p:cNvPr>
          <p:cNvSpPr txBox="1">
            <a:spLocks/>
          </p:cNvSpPr>
          <p:nvPr/>
        </p:nvSpPr>
        <p:spPr>
          <a:xfrm>
            <a:off x="1550564" y="4674756"/>
            <a:ext cx="9378951" cy="1788230"/>
          </a:xfrm>
          <a:prstGeom prst="rect">
            <a:avLst/>
          </a:prstGeom>
        </p:spPr>
        <p:txBody>
          <a:bodyPr vert="horz" lIns="91440" tIns="0" rIns="91440" bIns="0" rtlCol="0" anchor="t">
            <a:normAutofit/>
          </a:bodyPr>
          <a:lstStyle>
            <a:lvl1pPr marL="347472" indent="-347472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347472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347472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347472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347472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rgbClr val="1F2C8F"/>
                </a:solidFill>
                <a:ea typeface="+mn-lt"/>
                <a:cs typeface="+mn-lt"/>
              </a:rPr>
              <a:t>Prosody similarity (</a:t>
            </a:r>
            <a:r>
              <a:rPr lang="en-US" dirty="0" err="1">
                <a:solidFill>
                  <a:srgbClr val="1F2C8F"/>
                </a:solidFill>
                <a:ea typeface="+mn-lt"/>
                <a:cs typeface="+mn-lt"/>
              </a:rPr>
              <a:t>AutoPCP</a:t>
            </a:r>
            <a:r>
              <a:rPr lang="en-US" dirty="0">
                <a:solidFill>
                  <a:srgbClr val="1F2C8F"/>
                </a:solidFill>
                <a:ea typeface="+mn-lt"/>
                <a:cs typeface="+mn-lt"/>
              </a:rPr>
              <a:t>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rgbClr val="1F2C8F"/>
                </a:solidFill>
                <a:ea typeface="+mn-lt"/>
                <a:cs typeface="+mn-lt"/>
              </a:rPr>
              <a:t>Emotion detection systems</a:t>
            </a:r>
          </a:p>
        </p:txBody>
      </p:sp>
    </p:spTree>
    <p:extLst>
      <p:ext uri="{BB962C8B-B14F-4D97-AF65-F5344CB8AC3E}">
        <p14:creationId xmlns:p14="http://schemas.microsoft.com/office/powerpoint/2010/main" val="27782894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8D62608-F5E4-7EC0-5EF0-4F988DDDEC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0564" y="623615"/>
            <a:ext cx="9875463" cy="999746"/>
          </a:xfrm>
        </p:spPr>
        <p:txBody>
          <a:bodyPr/>
          <a:lstStyle/>
          <a:p>
            <a:r>
              <a:rPr lang="en-US" sz="2800" b="0" dirty="0">
                <a:ea typeface="+mj-lt"/>
                <a:cs typeface="+mj-lt"/>
              </a:rPr>
              <a:t>Linguistic – accuracy</a:t>
            </a:r>
            <a:endParaRPr lang="en-US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288BD9B8-D6A6-D55A-830D-4D3CC2DC39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50564" y="1869370"/>
            <a:ext cx="9378951" cy="4395251"/>
          </a:xfrm>
        </p:spPr>
        <p:txBody>
          <a:bodyPr vert="horz" lIns="91440" tIns="0" rIns="91440" bIns="0" rtlCol="0" anchor="t"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1F2C8F"/>
                </a:solidFill>
                <a:ea typeface="+mn-lt"/>
                <a:cs typeface="+mn-lt"/>
              </a:rPr>
              <a:t>Encoder embedding similarity (BLASER -</a:t>
            </a:r>
            <a:r>
              <a:rPr lang="en-US" dirty="0">
                <a:cs typeface="Sabon Next LT"/>
              </a:rPr>
              <a:t> Bilingual and Language-Agnostic Speech Evaluation by Retrieval)</a:t>
            </a:r>
            <a:endParaRPr lang="en-US" dirty="0">
              <a:solidFill>
                <a:srgbClr val="1F2C8F"/>
              </a:solidFill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dirty="0">
                <a:solidFill>
                  <a:srgbClr val="1F2C8F"/>
                </a:solidFill>
                <a:ea typeface="+mn-lt"/>
                <a:cs typeface="+mn-lt"/>
              </a:rPr>
              <a:t>Round-trip phoneme F1</a:t>
            </a:r>
          </a:p>
          <a:p>
            <a:pPr marL="685800" marR="0" lvl="1" indent="-347345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Courier New" panose="020B0604020202020204" pitchFamily="34" charset="0"/>
              <a:buChar char="o"/>
              <a:tabLst/>
              <a:defRPr/>
            </a:pPr>
            <a:r>
              <a:rPr lang="en-US" dirty="0">
                <a:solidFill>
                  <a:srgbClr val="1F2C8F"/>
                </a:solidFill>
                <a:latin typeface="Sabon Next LT"/>
                <a:ea typeface="+mn-lt"/>
                <a:cs typeface="Sabon Next LT"/>
              </a:rPr>
              <a:t>Back-translating the output translation into the source language and comparing the two audios represented as sequences of phonemes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1F2C8F"/>
              </a:solidFill>
              <a:effectLst/>
              <a:uLnTx/>
              <a:uFillTx/>
              <a:latin typeface="Sabon Next LT"/>
              <a:ea typeface="+mn-lt"/>
              <a:cs typeface="Sabon Next LT"/>
            </a:endParaRPr>
          </a:p>
          <a:p>
            <a:pPr marL="0" indent="0">
              <a:buNone/>
            </a:pPr>
            <a:r>
              <a:rPr lang="en-US" dirty="0">
                <a:solidFill>
                  <a:srgbClr val="1F2C8F"/>
                </a:solidFill>
                <a:ea typeface="+mn-lt"/>
                <a:cs typeface="+mn-lt"/>
              </a:rPr>
              <a:t>Round-trip BLASER</a:t>
            </a:r>
          </a:p>
          <a:p>
            <a:pPr marL="685800" marR="0" lvl="1" indent="-347345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Courier New" panose="020B0604020202020204" pitchFamily="34" charset="0"/>
              <a:buChar char="o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F2C8F"/>
                </a:solidFill>
                <a:effectLst/>
                <a:uLnTx/>
                <a:uFillTx/>
                <a:latin typeface="Sabon Next LT"/>
                <a:ea typeface="+mn-lt"/>
                <a:cs typeface="Sabon Next LT"/>
              </a:rPr>
              <a:t>BLASER may capture semantic features, in a way that COMET can augment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1F2C8F"/>
                </a:solidFill>
                <a:effectLst/>
                <a:uLnTx/>
                <a:uFillTx/>
                <a:latin typeface="Sabon Next LT"/>
                <a:ea typeface="+mn-lt"/>
                <a:cs typeface="Sabon Next LT"/>
              </a:rPr>
              <a:t>chrF</a:t>
            </a:r>
            <a:r>
              <a:rPr lang="en-US" dirty="0">
                <a:solidFill>
                  <a:srgbClr val="1F2C8F"/>
                </a:solidFill>
                <a:latin typeface="Sabon Next LT"/>
                <a:ea typeface="+mn-lt"/>
                <a:cs typeface="Sabon Next LT"/>
              </a:rPr>
              <a:t>1/BLEU scores for text translation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1F2C8F"/>
              </a:solidFill>
              <a:effectLst/>
              <a:uLnTx/>
              <a:uFillTx/>
              <a:latin typeface="Sabon Next LT"/>
              <a:ea typeface="+mn-lt"/>
              <a:cs typeface="Sabon Next LT"/>
            </a:endParaRPr>
          </a:p>
          <a:p>
            <a:pPr marL="0" indent="0">
              <a:buNone/>
            </a:pPr>
            <a:endParaRPr lang="en-US" dirty="0">
              <a:solidFill>
                <a:srgbClr val="1F2C8F"/>
              </a:solidFill>
              <a:ea typeface="+mn-lt"/>
              <a:cs typeface="+mn-lt"/>
            </a:endParaRPr>
          </a:p>
          <a:p>
            <a:pPr marL="0" indent="0">
              <a:buNone/>
            </a:pPr>
            <a:endParaRPr lang="en-US" dirty="0">
              <a:solidFill>
                <a:srgbClr val="1F2C8F"/>
              </a:solidFill>
              <a:ea typeface="+mn-lt"/>
              <a:cs typeface="+mn-lt"/>
            </a:endParaRPr>
          </a:p>
          <a:p>
            <a:pPr marL="0" indent="0">
              <a:buNone/>
            </a:pPr>
            <a:endParaRPr lang="en-US" dirty="0">
              <a:solidFill>
                <a:srgbClr val="1F2C8F"/>
              </a:solidFill>
              <a:ea typeface="+mn-lt"/>
              <a:cs typeface="+mn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DCFAD14-1AAA-8CDA-A49B-523FD6C66F3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6390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8D62608-F5E4-7EC0-5EF0-4F988DDDEC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0564" y="623615"/>
            <a:ext cx="9875463" cy="999746"/>
          </a:xfrm>
        </p:spPr>
        <p:txBody>
          <a:bodyPr/>
          <a:lstStyle/>
          <a:p>
            <a:r>
              <a:rPr lang="en-US" sz="2800" b="0" dirty="0">
                <a:ea typeface="+mj-lt"/>
                <a:cs typeface="+mj-lt"/>
              </a:rPr>
              <a:t>Linguistic – style</a:t>
            </a:r>
            <a:endParaRPr lang="en-US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288BD9B8-D6A6-D55A-830D-4D3CC2DC39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50564" y="1869370"/>
            <a:ext cx="9378951" cy="559037"/>
          </a:xfrm>
        </p:spPr>
        <p:txBody>
          <a:bodyPr vert="horz" lIns="91440" tIns="0" rIns="91440" bIns="0" rtlCol="0" anchor="t"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1F2C8F"/>
                </a:solidFill>
                <a:ea typeface="+mn-lt"/>
                <a:cs typeface="+mn-lt"/>
              </a:rPr>
              <a:t>???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DCFAD14-1AAA-8CDA-A49B-523FD6C66F3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2D275FA6-624F-4A1B-907D-0A5F4006782F}"/>
              </a:ext>
            </a:extLst>
          </p:cNvPr>
          <p:cNvSpPr txBox="1">
            <a:spLocks/>
          </p:cNvSpPr>
          <p:nvPr/>
        </p:nvSpPr>
        <p:spPr>
          <a:xfrm>
            <a:off x="1550564" y="2112077"/>
            <a:ext cx="9875463" cy="999746"/>
          </a:xfrm>
          <a:prstGeom prst="rect">
            <a:avLst/>
          </a:prstGeom>
        </p:spPr>
        <p:txBody>
          <a:bodyPr vert="horz" lIns="91440" tIns="0" rIns="91440" bIns="0" rtlCol="0" anchor="b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kern="1200" cap="all" baseline="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0" dirty="0">
                <a:ea typeface="+mj-lt"/>
                <a:cs typeface="+mj-lt"/>
              </a:rPr>
              <a:t>Linguistic – terminology</a:t>
            </a:r>
            <a:endParaRPr lang="en-US" dirty="0"/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99555A7B-35F6-48F6-A86C-E895917EEAF3}"/>
              </a:ext>
            </a:extLst>
          </p:cNvPr>
          <p:cNvSpPr txBox="1">
            <a:spLocks/>
          </p:cNvSpPr>
          <p:nvPr/>
        </p:nvSpPr>
        <p:spPr>
          <a:xfrm>
            <a:off x="1550564" y="3357832"/>
            <a:ext cx="9378951" cy="559037"/>
          </a:xfrm>
          <a:prstGeom prst="rect">
            <a:avLst/>
          </a:prstGeom>
        </p:spPr>
        <p:txBody>
          <a:bodyPr vert="horz" lIns="91440" tIns="0" rIns="91440" bIns="0" rtlCol="0" anchor="t">
            <a:normAutofit/>
          </a:bodyPr>
          <a:lstStyle>
            <a:lvl1pPr marL="347472" indent="-347472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347472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347472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347472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347472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rgbClr val="1F2C8F"/>
                </a:solidFill>
                <a:ea typeface="+mn-lt"/>
                <a:cs typeface="+mn-lt"/>
              </a:rPr>
              <a:t>???????</a:t>
            </a: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CCB38995-1A07-43CF-8FE1-2FA809225CA4}"/>
              </a:ext>
            </a:extLst>
          </p:cNvPr>
          <p:cNvSpPr txBox="1">
            <a:spLocks/>
          </p:cNvSpPr>
          <p:nvPr/>
        </p:nvSpPr>
        <p:spPr>
          <a:xfrm>
            <a:off x="1550564" y="3746178"/>
            <a:ext cx="9875463" cy="999746"/>
          </a:xfrm>
          <a:prstGeom prst="rect">
            <a:avLst/>
          </a:prstGeom>
        </p:spPr>
        <p:txBody>
          <a:bodyPr vert="horz" lIns="91440" tIns="0" rIns="91440" bIns="0" rtlCol="0" anchor="b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kern="1200" cap="all" baseline="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0" dirty="0">
                <a:ea typeface="+mj-lt"/>
                <a:cs typeface="+mj-lt"/>
              </a:rPr>
              <a:t>linguistic/locale conventions</a:t>
            </a:r>
            <a:endParaRPr lang="en-US" dirty="0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E005A66D-D548-4750-A943-AD8721346A8F}"/>
              </a:ext>
            </a:extLst>
          </p:cNvPr>
          <p:cNvSpPr txBox="1">
            <a:spLocks/>
          </p:cNvSpPr>
          <p:nvPr/>
        </p:nvSpPr>
        <p:spPr>
          <a:xfrm>
            <a:off x="1550564" y="4991933"/>
            <a:ext cx="9378951" cy="559037"/>
          </a:xfrm>
          <a:prstGeom prst="rect">
            <a:avLst/>
          </a:prstGeom>
        </p:spPr>
        <p:txBody>
          <a:bodyPr vert="horz" lIns="91440" tIns="0" rIns="91440" bIns="0" rtlCol="0" anchor="t">
            <a:normAutofit/>
          </a:bodyPr>
          <a:lstStyle>
            <a:lvl1pPr marL="347472" indent="-347472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347472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347472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347472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347472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rgbClr val="1F2C8F"/>
                </a:solidFill>
                <a:ea typeface="+mn-lt"/>
                <a:cs typeface="+mn-lt"/>
              </a:rPr>
              <a:t>???????????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0B165E02-DCF3-4AF6-B096-F17B705A06E9}"/>
              </a:ext>
            </a:extLst>
          </p:cNvPr>
          <p:cNvSpPr txBox="1">
            <a:spLocks/>
          </p:cNvSpPr>
          <p:nvPr/>
        </p:nvSpPr>
        <p:spPr>
          <a:xfrm>
            <a:off x="1550564" y="5841764"/>
            <a:ext cx="9378951" cy="559037"/>
          </a:xfrm>
          <a:prstGeom prst="rect">
            <a:avLst/>
          </a:prstGeom>
        </p:spPr>
        <p:txBody>
          <a:bodyPr vert="horz" lIns="91440" tIns="0" rIns="91440" bIns="0" rtlCol="0" anchor="t">
            <a:normAutofit/>
          </a:bodyPr>
          <a:lstStyle>
            <a:lvl1pPr marL="347472" indent="-347472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347472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347472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347472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347472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rgbClr val="1F2C8F"/>
                </a:solidFill>
                <a:ea typeface="+mn-lt"/>
                <a:cs typeface="+mn-lt"/>
              </a:rPr>
              <a:t>There is still a long way to go </a:t>
            </a:r>
            <a:r>
              <a:rPr lang="en-US" dirty="0">
                <a:solidFill>
                  <a:srgbClr val="1F2C8F"/>
                </a:solidFill>
                <a:ea typeface="+mn-lt"/>
                <a:cs typeface="+mn-lt"/>
                <a:sym typeface="Wingdings" panose="05000000000000000000" pitchFamily="2" charset="2"/>
              </a:rPr>
              <a:t> </a:t>
            </a:r>
            <a:endParaRPr lang="en-US" dirty="0">
              <a:solidFill>
                <a:srgbClr val="1F2C8F"/>
              </a:solidFill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12078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10199-C129-11F0-56F2-2D1AED21C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4809" y="1057274"/>
            <a:ext cx="7043617" cy="2520217"/>
          </a:xfrm>
        </p:spPr>
        <p:txBody>
          <a:bodyPr/>
          <a:lstStyle/>
          <a:p>
            <a:r>
              <a:rPr lang="en-US"/>
              <a:t>Pilot evaluation</a:t>
            </a:r>
            <a:br>
              <a:rPr lang="en-US"/>
            </a:br>
            <a:r>
              <a:rPr lang="en-US"/>
              <a:t>results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0AEC4F-E711-8552-9C34-82C1514A1E3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DD6BDC-E008-6AB7-55A1-46ED9BCF054F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4364808" y="3808750"/>
            <a:ext cx="7043618" cy="2233233"/>
          </a:xfrm>
        </p:spPr>
        <p:txBody>
          <a:bodyPr/>
          <a:lstStyle/>
          <a:p>
            <a:r>
              <a:rPr lang="en-US" dirty="0"/>
              <a:t>Results from a small-scale pilot, reviewed manually with the error taxonomy </a:t>
            </a:r>
            <a:r>
              <a:rPr lang="en-US"/>
              <a:t>shown previously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17180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21072-4A77-DB4D-DF41-58EADB7DA9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057274"/>
            <a:ext cx="6583680" cy="1531357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D22962-3C7F-E480-5C35-7F4860A098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2834640"/>
            <a:ext cx="6583680" cy="3207344"/>
          </a:xfrm>
        </p:spPr>
        <p:txBody>
          <a:bodyPr vert="horz" lIns="91440" tIns="0" rIns="91440" bIns="0" rtlCol="0" anchor="t">
            <a:normAutofit lnSpcReduction="10000"/>
          </a:bodyPr>
          <a:lstStyle/>
          <a:p>
            <a:r>
              <a:rPr lang="en-US" dirty="0"/>
              <a:t>Translation of speech vs. text</a:t>
            </a:r>
          </a:p>
          <a:p>
            <a:r>
              <a:rPr lang="en-US" dirty="0">
                <a:ea typeface="+mn-lt"/>
                <a:cs typeface="+mn-lt"/>
              </a:rPr>
              <a:t>Dubbing and Voice Over (V.O.)</a:t>
            </a:r>
            <a:endParaRPr lang="en-US" dirty="0"/>
          </a:p>
          <a:p>
            <a:r>
              <a:rPr lang="en-US" dirty="0">
                <a:cs typeface="Sabon Next LT"/>
              </a:rPr>
              <a:t>New developments in speech translation</a:t>
            </a:r>
            <a:endParaRPr lang="en-US" dirty="0"/>
          </a:p>
          <a:p>
            <a:r>
              <a:rPr lang="en-US" dirty="0">
                <a:cs typeface="Sabon Next LT"/>
              </a:rPr>
              <a:t>Existing evaluation methods </a:t>
            </a:r>
          </a:p>
          <a:p>
            <a:r>
              <a:rPr lang="en-US" dirty="0"/>
              <a:t>What </a:t>
            </a:r>
            <a:r>
              <a:rPr lang="en-US" i="1" dirty="0"/>
              <a:t>should</a:t>
            </a:r>
            <a:r>
              <a:rPr lang="en-US" dirty="0"/>
              <a:t> we be evaluating?</a:t>
            </a:r>
            <a:endParaRPr lang="en-US" dirty="0">
              <a:cs typeface="Sabon Next LT"/>
            </a:endParaRPr>
          </a:p>
          <a:p>
            <a:r>
              <a:rPr lang="en-US" dirty="0">
                <a:cs typeface="Sabon Next LT"/>
              </a:rPr>
              <a:t>Pilot evaluation 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D5CFA2-4E67-F157-5FFD-A246307D41F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32197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E8954-9BCB-7FD9-A210-38DC54382D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0565" y="1057274"/>
            <a:ext cx="7965461" cy="994164"/>
          </a:xfrm>
        </p:spPr>
        <p:txBody>
          <a:bodyPr/>
          <a:lstStyle/>
          <a:p>
            <a:r>
              <a:rPr lang="en-US">
                <a:cs typeface="Arial"/>
              </a:rPr>
              <a:t>Pilot setup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111C33-898C-4414-4665-5136EB6FC1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460565" y="2315319"/>
            <a:ext cx="7965460" cy="3497698"/>
          </a:xfrm>
        </p:spPr>
        <p:txBody>
          <a:bodyPr vert="horz" lIns="91440" tIns="0" rIns="91440" bIns="0" rtlCol="0" anchor="t">
            <a:normAutofit/>
          </a:bodyPr>
          <a:lstStyle/>
          <a:p>
            <a:pPr marL="347345" indent="-347345"/>
            <a:r>
              <a:rPr lang="en-US" dirty="0">
                <a:cs typeface="Sabon Next LT"/>
              </a:rPr>
              <a:t>Short clips from movies, web series, and documentaries, showcasing a variety of expressive conditions;</a:t>
            </a:r>
          </a:p>
          <a:p>
            <a:pPr marL="347345" indent="-347345"/>
            <a:r>
              <a:rPr lang="en-US" dirty="0">
                <a:cs typeface="Sabon Next LT"/>
              </a:rPr>
              <a:t>We first separated speech signals from background noise in the audio track;</a:t>
            </a:r>
          </a:p>
          <a:p>
            <a:pPr marL="347345" indent="-347345"/>
            <a:r>
              <a:rPr lang="en-US" dirty="0">
                <a:cs typeface="Sabon Next LT"/>
              </a:rPr>
              <a:t>Then we translated each vocal track into FR and ES using Seamless Expressive and a cascade approach (whisper </a:t>
            </a:r>
            <a:r>
              <a:rPr lang="en-US" dirty="0">
                <a:ea typeface="+mn-lt"/>
                <a:cs typeface="+mn-lt"/>
              </a:rPr>
              <a:t>➔</a:t>
            </a:r>
            <a:r>
              <a:rPr lang="en-US" dirty="0">
                <a:cs typeface="Sabon Next LT"/>
              </a:rPr>
              <a:t> internally trained MT models  </a:t>
            </a:r>
            <a:r>
              <a:rPr lang="en-US" dirty="0">
                <a:ea typeface="+mn-lt"/>
                <a:cs typeface="+mn-lt"/>
              </a:rPr>
              <a:t>➔</a:t>
            </a:r>
            <a:r>
              <a:rPr lang="en-US" dirty="0">
                <a:cs typeface="Sabon Next LT"/>
              </a:rPr>
              <a:t> internally developed TTS models);</a:t>
            </a:r>
          </a:p>
          <a:p>
            <a:pPr marL="347345" indent="-347345"/>
            <a:r>
              <a:rPr lang="en-US" dirty="0">
                <a:cs typeface="Sabon Next LT"/>
              </a:rPr>
              <a:t>Next, translated audio was reinserted into the background noise at the corresponding time using the time codes of the speech signals;</a:t>
            </a:r>
          </a:p>
          <a:p>
            <a:pPr marL="347345" indent="-347345"/>
            <a:r>
              <a:rPr lang="en-US" dirty="0">
                <a:cs typeface="Sabon Next LT"/>
              </a:rPr>
              <a:t>Reviewers worked on the </a:t>
            </a:r>
            <a:r>
              <a:rPr lang="en-US" dirty="0" err="1">
                <a:cs typeface="Sabon Next LT"/>
              </a:rPr>
              <a:t>DataForce</a:t>
            </a:r>
            <a:r>
              <a:rPr lang="en-US" dirty="0">
                <a:cs typeface="Sabon Next LT"/>
              </a:rPr>
              <a:t> platform to annotate errors, indicating the type, severity, start time, and end time of each error.</a:t>
            </a:r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94FF72B7-0438-3641-5939-75128934B0D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6810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136FCF6-982C-CC37-9625-3EBFC7E7DD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0563" y="457311"/>
            <a:ext cx="9879437" cy="980844"/>
          </a:xfrm>
        </p:spPr>
        <p:txBody>
          <a:bodyPr/>
          <a:lstStyle/>
          <a:p>
            <a:r>
              <a:rPr lang="en-US" dirty="0">
                <a:solidFill>
                  <a:srgbClr val="1F2C8F"/>
                </a:solidFill>
              </a:rPr>
              <a:t>Errors by model, type, severity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913EEC9-16E3-6C86-97D0-A7EC7EA09CD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21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C57E847A-3EBA-4B62-B9AB-7729E561E4A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12630042"/>
              </p:ext>
            </p:extLst>
          </p:nvPr>
        </p:nvGraphicFramePr>
        <p:xfrm>
          <a:off x="1207983" y="1549666"/>
          <a:ext cx="10083503" cy="52871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1310378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136FCF6-982C-CC37-9625-3EBFC7E7DD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4368" y="104189"/>
            <a:ext cx="9879437" cy="980844"/>
          </a:xfrm>
        </p:spPr>
        <p:txBody>
          <a:bodyPr/>
          <a:lstStyle/>
          <a:p>
            <a:r>
              <a:rPr lang="en-US" dirty="0"/>
              <a:t>Pilot results vs BLASER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913EEC9-16E3-6C86-97D0-A7EC7EA09CD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5877A5FD-E7F1-6071-E45C-F9DDAD45531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57632" y="1502951"/>
            <a:ext cx="9999464" cy="767324"/>
          </a:xfrm>
        </p:spPr>
        <p:txBody>
          <a:bodyPr/>
          <a:lstStyle/>
          <a:p>
            <a:pPr marL="342900" indent="-342900">
              <a:buFont typeface="Wingdings" panose="020B0604020202020204" pitchFamily="34" charset="0"/>
              <a:buChar char="v"/>
            </a:pPr>
            <a:r>
              <a:rPr lang="en-US" dirty="0">
                <a:ea typeface="+mn-lt"/>
                <a:cs typeface="+mn-lt"/>
              </a:rPr>
              <a:t>Round-Trip Phoneme F1 scores exhibit a similar trend to BLASER. However, French translations using the Cascade model received much lower BLASER scores, possibly due to differences in vocal rather than linguistic characteristics of the translations</a:t>
            </a:r>
          </a:p>
        </p:txBody>
      </p:sp>
      <p:pic>
        <p:nvPicPr>
          <p:cNvPr id="6" name="Content Placeholder 5" descr="A graph of a number of blue squares&#10;&#10;Description automatically generated">
            <a:extLst>
              <a:ext uri="{FF2B5EF4-FFF2-40B4-BE49-F238E27FC236}">
                <a16:creationId xmlns:a16="http://schemas.microsoft.com/office/drawing/2014/main" id="{595CFEA5-1433-5EBC-B9EA-740C53CAA1D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442289" y="2584691"/>
            <a:ext cx="5720000" cy="3722917"/>
          </a:xfrm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55298C9-146D-CF91-746C-90066145AF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7746" y="2587638"/>
            <a:ext cx="5735824" cy="372352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536204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136FCF6-982C-CC37-9625-3EBFC7E7DD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4368" y="457311"/>
            <a:ext cx="9879437" cy="980844"/>
          </a:xfrm>
        </p:spPr>
        <p:txBody>
          <a:bodyPr/>
          <a:lstStyle/>
          <a:p>
            <a:r>
              <a:rPr lang="en-US" b="0" dirty="0">
                <a:ea typeface="+mj-lt"/>
                <a:cs typeface="+mj-lt"/>
              </a:rPr>
              <a:t>Correlation Between Human Evaluation and pilot Scores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913EEC9-16E3-6C86-97D0-A7EC7EA09CD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89099ACF-AFF3-4B55-DD71-AE42F7B40F1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65588" y="1923080"/>
            <a:ext cx="3473408" cy="3704266"/>
          </a:xfrm>
        </p:spPr>
        <p:txBody>
          <a:bodyPr/>
          <a:lstStyle/>
          <a:p>
            <a:pPr marL="285750" indent="-285750">
              <a:buFont typeface="Wingdings" panose="020B0604020202020204" pitchFamily="34" charset="0"/>
              <a:buChar char="§"/>
            </a:pPr>
            <a:r>
              <a:rPr lang="en-US" dirty="0">
                <a:ea typeface="+mn-lt"/>
                <a:cs typeface="+mn-lt"/>
              </a:rPr>
              <a:t>We normalized the Human Evaluation Scores to a scale between 0 and 1, with 1 representing a perfect, error-free translation. This normalization allowed us to benchmark the Round-Trip Phoneme F1 Score against human judgment;</a:t>
            </a:r>
            <a:endParaRPr lang="en-US">
              <a:cs typeface="Sabon Next LT"/>
            </a:endParaRPr>
          </a:p>
          <a:p>
            <a:pPr marL="285750" indent="-285750">
              <a:buFont typeface="Wingdings" panose="020B0604020202020204" pitchFamily="34" charset="0"/>
              <a:buChar char="§"/>
            </a:pPr>
            <a:r>
              <a:rPr lang="en-US" dirty="0">
                <a:ea typeface="+mn-lt"/>
                <a:cs typeface="+mn-lt"/>
              </a:rPr>
              <a:t>Although the positive slope indicates that higher human scores generally align with better F1 scores, the correlation is not statistically significant.</a:t>
            </a:r>
          </a:p>
          <a:p>
            <a:pPr marL="285750" indent="-285750">
              <a:buFont typeface="Wingdings" panose="020B0604020202020204" pitchFamily="34" charset="0"/>
              <a:buChar char="§"/>
            </a:pPr>
            <a:endParaRPr lang="en-US" dirty="0">
              <a:cs typeface="Sabon Next LT"/>
            </a:endParaRPr>
          </a:p>
          <a:p>
            <a:pPr marL="285750" indent="-285750">
              <a:buFont typeface="Wingdings" panose="020B0604020202020204" pitchFamily="34" charset="0"/>
              <a:buChar char="§"/>
            </a:pPr>
            <a:endParaRPr lang="en-US" dirty="0">
              <a:cs typeface="Sabon Next LT"/>
            </a:endParaRPr>
          </a:p>
        </p:txBody>
      </p:sp>
      <p:pic>
        <p:nvPicPr>
          <p:cNvPr id="6" name="Content Placeholder 5" descr="A graph with blue and white dots&#10;&#10;Description automatically generated">
            <a:extLst>
              <a:ext uri="{FF2B5EF4-FFF2-40B4-BE49-F238E27FC236}">
                <a16:creationId xmlns:a16="http://schemas.microsoft.com/office/drawing/2014/main" id="{57DD3772-C754-2685-EF86-655377467B6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4657618" y="1792040"/>
            <a:ext cx="6834548" cy="4473233"/>
          </a:xfr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926681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D22C5-0C9E-B582-A8FE-B45E70A01E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4484" y="2600522"/>
            <a:ext cx="5715000" cy="1129489"/>
          </a:xfrm>
        </p:spPr>
        <p:txBody>
          <a:bodyPr/>
          <a:lstStyle/>
          <a:p>
            <a:r>
              <a:rPr lang="en-US" dirty="0"/>
              <a:t>Thank </a:t>
            </a:r>
            <a:br>
              <a:rPr lang="en-US" dirty="0"/>
            </a:br>
            <a:r>
              <a:rPr lang="en-US" dirty="0"/>
              <a:t>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B5CEF2-E667-BBB5-2EA6-C06F93B6DE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4484" y="3954696"/>
            <a:ext cx="6993193" cy="1776051"/>
          </a:xfrm>
        </p:spPr>
        <p:txBody>
          <a:bodyPr/>
          <a:lstStyle/>
          <a:p>
            <a:r>
              <a:rPr lang="en-US" dirty="0"/>
              <a:t>Fred Bane</a:t>
            </a:r>
          </a:p>
          <a:p>
            <a:r>
              <a:rPr lang="en-US" dirty="0">
                <a:hlinkClick r:id="rId3"/>
              </a:rPr>
              <a:t>fbane@translations.com</a:t>
            </a:r>
            <a:endParaRPr lang="en-US" dirty="0"/>
          </a:p>
          <a:p>
            <a:r>
              <a:rPr lang="en-US" dirty="0">
                <a:ea typeface="+mn-lt"/>
                <a:cs typeface="+mn-lt"/>
                <a:hlinkClick r:id="rId4"/>
              </a:rPr>
              <a:t>github.com/</a:t>
            </a:r>
            <a:r>
              <a:rPr lang="en-US" dirty="0" err="1">
                <a:ea typeface="+mn-lt"/>
                <a:cs typeface="+mn-lt"/>
                <a:hlinkClick r:id="rId4"/>
              </a:rPr>
              <a:t>TransperfectAI</a:t>
            </a:r>
            <a:r>
              <a:rPr lang="en-US" dirty="0">
                <a:ea typeface="+mn-lt"/>
                <a:cs typeface="+mn-lt"/>
                <a:hlinkClick r:id="rId4"/>
              </a:rPr>
              <a:t>/amta2024_S2SEvaluation</a:t>
            </a:r>
            <a:r>
              <a:rPr lang="en-US" dirty="0">
                <a:ea typeface="+mn-lt"/>
                <a:cs typeface="+mn-lt"/>
              </a:rPr>
              <a:t> </a:t>
            </a:r>
            <a:endParaRPr lang="en-US" dirty="0"/>
          </a:p>
        </p:txBody>
      </p:sp>
      <p:pic>
        <p:nvPicPr>
          <p:cNvPr id="6" name="Picture 5" descr="A qr code on a black background&#10;&#10;Description automatically generated">
            <a:extLst>
              <a:ext uri="{FF2B5EF4-FFF2-40B4-BE49-F238E27FC236}">
                <a16:creationId xmlns:a16="http://schemas.microsoft.com/office/drawing/2014/main" id="{2DB8EFF2-1C5F-03A7-5A0C-AE701028BA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69398" y="2603170"/>
            <a:ext cx="1647134" cy="1599509"/>
          </a:xfrm>
          <a:prstGeom prst="rect">
            <a:avLst/>
          </a:prstGeom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3970E4B-4F9C-46DD-AD32-38C23FCCD910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1565" y="5476899"/>
            <a:ext cx="3774386" cy="489964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731730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B219B-7E3A-7E84-6386-37313F0CF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057275"/>
            <a:ext cx="5259554" cy="2495028"/>
          </a:xfrm>
        </p:spPr>
        <p:txBody>
          <a:bodyPr/>
          <a:lstStyle/>
          <a:p>
            <a:r>
              <a:rPr lang="en-US" dirty="0"/>
              <a:t>Text vs Speech translation</a:t>
            </a:r>
            <a:endParaRPr lang="es-E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E339BF-E6D7-DD0E-AF02-6813852EE7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3808750"/>
            <a:ext cx="5259554" cy="2233233"/>
          </a:xfrm>
        </p:spPr>
        <p:txBody>
          <a:bodyPr vert="horz" lIns="91440" tIns="0" rIns="91440" bIns="0" rtlCol="0" anchor="t">
            <a:normAutofit/>
          </a:bodyPr>
          <a:lstStyle/>
          <a:p>
            <a:r>
              <a:rPr lang="en-US" dirty="0"/>
              <a:t>Differences in the translation of text and speech.</a:t>
            </a:r>
            <a:endParaRPr lang="es-ES" dirty="0"/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FECDA901-DD88-89EB-E10E-A2994D0A92DB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grayscl/>
            <a:alphaModFix amt="50000"/>
          </a:blip>
          <a:srcRect t="536" b="536"/>
          <a:stretch/>
        </p:blipFill>
        <p:spPr>
          <a:xfrm>
            <a:off x="7414194" y="410780"/>
            <a:ext cx="4344695" cy="6447220"/>
          </a:xfrm>
        </p:spPr>
      </p:pic>
    </p:spTree>
    <p:extLst>
      <p:ext uri="{BB962C8B-B14F-4D97-AF65-F5344CB8AC3E}">
        <p14:creationId xmlns:p14="http://schemas.microsoft.com/office/powerpoint/2010/main" val="23737169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0A324-0737-F0DA-1F7D-10CBE06D7C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546288"/>
            <a:ext cx="10394577" cy="610159"/>
          </a:xfrm>
        </p:spPr>
        <p:txBody>
          <a:bodyPr/>
          <a:lstStyle/>
          <a:p>
            <a:r>
              <a:rPr lang="en-US" dirty="0"/>
              <a:t>Working with Speech vs. text 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AC0C7FF8-9CAF-6C67-C1E5-AF40401D0B3D}"/>
              </a:ext>
            </a:extLst>
          </p:cNvPr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2072420644"/>
              </p:ext>
            </p:extLst>
          </p:nvPr>
        </p:nvGraphicFramePr>
        <p:xfrm>
          <a:off x="914400" y="1245536"/>
          <a:ext cx="10394576" cy="4606539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5197288">
                  <a:extLst>
                    <a:ext uri="{9D8B030D-6E8A-4147-A177-3AD203B41FA5}">
                      <a16:colId xmlns:a16="http://schemas.microsoft.com/office/drawing/2014/main" val="1764027237"/>
                    </a:ext>
                  </a:extLst>
                </a:gridCol>
                <a:gridCol w="5197288">
                  <a:extLst>
                    <a:ext uri="{9D8B030D-6E8A-4147-A177-3AD203B41FA5}">
                      <a16:colId xmlns:a16="http://schemas.microsoft.com/office/drawing/2014/main" val="778914542"/>
                    </a:ext>
                  </a:extLst>
                </a:gridCol>
              </a:tblGrid>
              <a:tr h="658077">
                <a:tc>
                  <a:txBody>
                    <a:bodyPr/>
                    <a:lstStyle/>
                    <a:p>
                      <a:r>
                        <a:rPr lang="en-US" dirty="0"/>
                        <a:t>Text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Speech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65033212"/>
                  </a:ext>
                </a:extLst>
              </a:tr>
              <a:tr h="658077">
                <a:tc>
                  <a:txBody>
                    <a:bodyPr/>
                    <a:lstStyle/>
                    <a:p>
                      <a:r>
                        <a:rPr lang="en-US" dirty="0"/>
                        <a:t>Discrete input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Continuous input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73796761"/>
                  </a:ext>
                </a:extLst>
              </a:tr>
              <a:tr h="658077">
                <a:tc>
                  <a:txBody>
                    <a:bodyPr/>
                    <a:lstStyle/>
                    <a:p>
                      <a:r>
                        <a:rPr lang="en-US" dirty="0"/>
                        <a:t>Singular signal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Mixed signals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89202252"/>
                  </a:ext>
                </a:extLst>
              </a:tr>
              <a:tr h="658077">
                <a:tc>
                  <a:txBody>
                    <a:bodyPr/>
                    <a:lstStyle/>
                    <a:p>
                      <a:r>
                        <a:rPr lang="en-US" dirty="0"/>
                        <a:t>Time-independent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Time-dependent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25356481"/>
                  </a:ext>
                </a:extLst>
              </a:tr>
              <a:tr h="658077">
                <a:tc>
                  <a:txBody>
                    <a:bodyPr/>
                    <a:lstStyle/>
                    <a:p>
                      <a:r>
                        <a:rPr lang="en-US" dirty="0"/>
                        <a:t>Linguistic evaluation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Linguistic + Voice evaluation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22085491"/>
                  </a:ext>
                </a:extLst>
              </a:tr>
              <a:tr h="658077">
                <a:tc>
                  <a:txBody>
                    <a:bodyPr/>
                    <a:lstStyle/>
                    <a:p>
                      <a:r>
                        <a:rPr lang="en-US" dirty="0"/>
                        <a:t>Less information overall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More information overall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003743"/>
                  </a:ext>
                </a:extLst>
              </a:tr>
              <a:tr h="658077">
                <a:tc>
                  <a:txBody>
                    <a:bodyPr/>
                    <a:lstStyle/>
                    <a:p>
                      <a:r>
                        <a:rPr lang="en-US" dirty="0"/>
                        <a:t>Compact representation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Larger representation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99856328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C21286A-7B29-3B58-1636-0F45723890A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62132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F90A87-8F46-0382-24CE-774FD5A985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0565" y="667311"/>
            <a:ext cx="7965461" cy="994164"/>
          </a:xfrm>
        </p:spPr>
        <p:txBody>
          <a:bodyPr/>
          <a:lstStyle/>
          <a:p>
            <a:r>
              <a:rPr lang="en-US" dirty="0">
                <a:cs typeface="Arial"/>
              </a:rPr>
              <a:t>Dubbing and voice-over</a:t>
            </a:r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A5B3C83-B48D-2EFF-FC7E-1BEB6D8847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460565" y="2692991"/>
            <a:ext cx="7965460" cy="3497698"/>
          </a:xfrm>
        </p:spPr>
        <p:txBody>
          <a:bodyPr vert="horz" lIns="91440" tIns="0" rIns="91440" bIns="0" rtlCol="0" anchor="t">
            <a:normAutofit lnSpcReduction="10000"/>
          </a:bodyPr>
          <a:lstStyle/>
          <a:p>
            <a:pPr marL="347345" indent="-347345"/>
            <a:r>
              <a:rPr lang="en-US" sz="2400" b="1" dirty="0"/>
              <a:t>Timing: </a:t>
            </a:r>
            <a:r>
              <a:rPr lang="en-US" sz="2400" dirty="0"/>
              <a:t>Must fit in the same time span as the original</a:t>
            </a:r>
          </a:p>
          <a:p>
            <a:pPr marL="347345" indent="-347345"/>
            <a:r>
              <a:rPr lang="en-US" sz="2400" b="1" dirty="0"/>
              <a:t>Synchronization: </a:t>
            </a:r>
            <a:r>
              <a:rPr lang="en-US" sz="2400" dirty="0"/>
              <a:t>In dubbing, synchronization of the voice with the lip movements is critical</a:t>
            </a:r>
          </a:p>
          <a:p>
            <a:pPr marL="347345" indent="-347345"/>
            <a:r>
              <a:rPr lang="en-US" sz="2400" b="1" dirty="0"/>
              <a:t>Emotional expressivity:</a:t>
            </a:r>
            <a:r>
              <a:rPr lang="en-US" sz="2400" dirty="0"/>
              <a:t> In dubbing, matching the emotional content of the voice to the situation is critical</a:t>
            </a:r>
          </a:p>
          <a:p>
            <a:pPr marL="347345" indent="-347345"/>
            <a:r>
              <a:rPr lang="en-US" sz="2400" b="1" dirty="0"/>
              <a:t>Fidelity: </a:t>
            </a:r>
            <a:r>
              <a:rPr lang="en-US" sz="2400" dirty="0"/>
              <a:t>Natural speech content that does not break immersivity is more important than maintaining fidelity</a:t>
            </a:r>
          </a:p>
          <a:p>
            <a:pPr marL="347345" indent="-347345"/>
            <a:r>
              <a:rPr lang="en-US" sz="2400" b="1" dirty="0"/>
              <a:t>Character appropriateness:</a:t>
            </a:r>
            <a:r>
              <a:rPr lang="en-US" sz="2400" dirty="0"/>
              <a:t> The voice, speech content, and expressivity must be appropriate for the character</a:t>
            </a:r>
          </a:p>
          <a:p>
            <a:pPr marL="0" indent="0">
              <a:buNone/>
            </a:pPr>
            <a:endParaRPr lang="en-US" sz="2400" dirty="0"/>
          </a:p>
          <a:p>
            <a:pPr marL="347345" indent="-347345"/>
            <a:endParaRPr lang="en-US" sz="2400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EB83DEF-9599-B087-94E0-2684DA9C5D6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9F684227-7D79-43F1-8959-71C83B5A2E05}"/>
              </a:ext>
            </a:extLst>
          </p:cNvPr>
          <p:cNvSpPr txBox="1">
            <a:spLocks/>
          </p:cNvSpPr>
          <p:nvPr/>
        </p:nvSpPr>
        <p:spPr>
          <a:xfrm>
            <a:off x="3514353" y="1736274"/>
            <a:ext cx="7391212" cy="471490"/>
          </a:xfrm>
          <a:prstGeom prst="rect">
            <a:avLst/>
          </a:prstGeom>
        </p:spPr>
        <p:txBody>
          <a:bodyPr vert="horz" lIns="91440" tIns="0" rIns="91440" bIns="0" rtlCol="0" anchor="t">
            <a:normAutofit/>
          </a:bodyPr>
          <a:lstStyle>
            <a:lvl1pPr marL="347472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i="1" dirty="0"/>
              <a:t>Key differences with other applications of speech translation</a:t>
            </a:r>
            <a:endParaRPr lang="es-ES" sz="2400" i="1" dirty="0"/>
          </a:p>
        </p:txBody>
      </p:sp>
    </p:spTree>
    <p:extLst>
      <p:ext uri="{BB962C8B-B14F-4D97-AF65-F5344CB8AC3E}">
        <p14:creationId xmlns:p14="http://schemas.microsoft.com/office/powerpoint/2010/main" val="27891222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EDA75-0988-2AC2-87F8-8DEC83A7B9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2113" y="1061623"/>
            <a:ext cx="5953914" cy="4739104"/>
          </a:xfrm>
        </p:spPr>
        <p:txBody>
          <a:bodyPr/>
          <a:lstStyle/>
          <a:p>
            <a:r>
              <a:rPr lang="en-US" dirty="0"/>
              <a:t>speech-speech translation is entering a new era</a:t>
            </a:r>
          </a:p>
        </p:txBody>
      </p:sp>
      <p:pic>
        <p:nvPicPr>
          <p:cNvPr id="7" name="Picture Placeholder 6" descr="A pool with a white railing&#10;&#10;Description automatically generated">
            <a:extLst>
              <a:ext uri="{FF2B5EF4-FFF2-40B4-BE49-F238E27FC236}">
                <a16:creationId xmlns:a16="http://schemas.microsoft.com/office/drawing/2014/main" id="{DD186EAB-37C7-E7E6-AE8D-F077D02804F9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21481" t="89" r="25378" b="21824"/>
          <a:stretch/>
        </p:blipFill>
        <p:spPr>
          <a:xfrm>
            <a:off x="443345" y="0"/>
            <a:ext cx="4344695" cy="6359525"/>
          </a:xfrm>
        </p:spPr>
      </p:pic>
    </p:spTree>
    <p:extLst>
      <p:ext uri="{BB962C8B-B14F-4D97-AF65-F5344CB8AC3E}">
        <p14:creationId xmlns:p14="http://schemas.microsoft.com/office/powerpoint/2010/main" val="29064919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itle 33">
            <a:extLst>
              <a:ext uri="{FF2B5EF4-FFF2-40B4-BE49-F238E27FC236}">
                <a16:creationId xmlns:a16="http://schemas.microsoft.com/office/drawing/2014/main" id="{F28D01B5-A5BC-45A3-8718-13BDC694F2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124" y="457199"/>
            <a:ext cx="11731752" cy="1176055"/>
          </a:xfrm>
        </p:spPr>
        <p:txBody>
          <a:bodyPr/>
          <a:lstStyle/>
          <a:p>
            <a:r>
              <a:rPr lang="en-US" sz="2500" b="0" dirty="0"/>
              <a:t>The development of AI-driven translation</a:t>
            </a:r>
            <a:endParaRPr lang="en-US" sz="2500" b="0" dirty="0">
              <a:solidFill>
                <a:srgbClr val="000000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7A8BC552-04A5-36FD-5758-5E17CB0400C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279505" y="2660943"/>
            <a:ext cx="1161288" cy="1161288"/>
          </a:xfrm>
        </p:spPr>
        <p:txBody>
          <a:bodyPr/>
          <a:lstStyle/>
          <a:p>
            <a:r>
              <a:rPr lang="en-US" sz="2500" dirty="0">
                <a:latin typeface="Sabon Next LT"/>
                <a:ea typeface="+mn-lt"/>
                <a:cs typeface="+mn-lt"/>
              </a:rPr>
              <a:t>1999</a:t>
            </a:r>
            <a:endParaRPr lang="en-US" sz="2500" dirty="0">
              <a:latin typeface="Sabon Next LT"/>
              <a:cs typeface="Sabon Next LT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DA3309B0-9F41-47B2-8F25-10987486418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754400" y="5116620"/>
            <a:ext cx="2103853" cy="2150609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b="1" dirty="0">
                <a:ea typeface="+mn-lt"/>
                <a:cs typeface="+mn-lt"/>
              </a:rPr>
              <a:t>2019</a:t>
            </a:r>
            <a:r>
              <a:rPr lang="en-US" dirty="0">
                <a:ea typeface="+mn-lt"/>
                <a:cs typeface="+mn-lt"/>
              </a:rPr>
              <a:t>: Google introduced </a:t>
            </a:r>
            <a:r>
              <a:rPr lang="en-US" dirty="0" err="1">
                <a:ea typeface="+mn-lt"/>
                <a:cs typeface="+mn-lt"/>
              </a:rPr>
              <a:t>Translatotron</a:t>
            </a:r>
            <a:r>
              <a:rPr lang="en-US">
                <a:ea typeface="+mn-lt"/>
                <a:cs typeface="+mn-lt"/>
              </a:rPr>
              <a:t>, the first end-to-end model that directly translated speech from one language to another, bypassing text altogether.</a:t>
            </a:r>
          </a:p>
          <a:p>
            <a:endParaRPr lang="en-US">
              <a:ea typeface="+mn-lt"/>
              <a:cs typeface="+mn-lt"/>
            </a:endParaRPr>
          </a:p>
          <a:p>
            <a:endParaRPr lang="en-US">
              <a:ea typeface="+mn-lt"/>
              <a:cs typeface="+mn-lt"/>
            </a:endParaRPr>
          </a:p>
          <a:p>
            <a:endParaRPr lang="en-US">
              <a:cs typeface="Sabon Next LT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AA64E66E-DA3C-42CD-80D9-89BD3A8A401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87334" y="5116620"/>
            <a:ext cx="2205451" cy="128701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b="1">
                <a:ea typeface="+mn-lt"/>
                <a:cs typeface="+mn-lt"/>
              </a:rPr>
              <a:t>1999:</a:t>
            </a:r>
            <a:r>
              <a:rPr lang="en-US">
                <a:ea typeface="+mn-lt"/>
                <a:cs typeface="+mn-lt"/>
              </a:rPr>
              <a:t> Early S2S translation system introduced by the C-STAR-2 Consortium.  By 2003, similar systems were developed for handheld devices.</a:t>
            </a:r>
            <a:endParaRPr lang="en-US"/>
          </a:p>
          <a:p>
            <a:endParaRPr lang="en-US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0F443B80-DE7B-85CB-3769-BFAB8DBE2EC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578655" y="2660943"/>
            <a:ext cx="1161288" cy="1161288"/>
          </a:xfrm>
        </p:spPr>
        <p:txBody>
          <a:bodyPr/>
          <a:lstStyle/>
          <a:p>
            <a:r>
              <a:rPr lang="en-US" sz="2500"/>
              <a:t>2014</a:t>
            </a:r>
            <a:endParaRPr lang="en-US" sz="2500">
              <a:cs typeface="Sabon Next LT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F5A6A695-5271-4895-88EF-663A3F593E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3610" y="4658060"/>
            <a:ext cx="4539595" cy="316700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ctr"/>
            <a:r>
              <a:rPr lang="en-US" sz="1800" b="0">
                <a:ea typeface="+mj-lt"/>
                <a:cs typeface="+mj-lt"/>
              </a:rPr>
              <a:t>The Rise of Neural Networks</a:t>
            </a:r>
          </a:p>
          <a:p>
            <a:pPr algn="ctr"/>
            <a:endParaRPr lang="en-US" sz="1300" b="0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913CE214-29C3-EA9D-3970-5DA5596A91F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980355" y="2660943"/>
            <a:ext cx="1161288" cy="1161288"/>
          </a:xfrm>
        </p:spPr>
        <p:txBody>
          <a:bodyPr/>
          <a:lstStyle/>
          <a:p>
            <a:r>
              <a:rPr lang="en-US" sz="2500"/>
              <a:t>1990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B6086B1F-4F6D-4493-AE84-2520E93642D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44944" y="4658060"/>
            <a:ext cx="4539594" cy="309443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ctr"/>
            <a:r>
              <a:rPr lang="en-US" sz="1800">
                <a:ea typeface="+mj-lt"/>
                <a:cs typeface="+mj-lt"/>
              </a:rPr>
              <a:t>Early Development</a:t>
            </a:r>
            <a:endParaRPr lang="en-US" sz="180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6A44816B-378D-41B5-84D7-39CECE2E452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344943" y="5116620"/>
            <a:ext cx="2270767" cy="1156381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b="1">
                <a:ea typeface="+mn-lt"/>
                <a:cs typeface="+mn-lt"/>
              </a:rPr>
              <a:t>1990s:</a:t>
            </a:r>
            <a:r>
              <a:rPr lang="en-US">
                <a:ea typeface="+mn-lt"/>
                <a:cs typeface="+mn-lt"/>
              </a:rPr>
              <a:t> The concept of machine translation (MT) began to gain traction, with early models focusing primarily on text-based translations.</a:t>
            </a:r>
            <a:endParaRPr lang="en-US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93CA8393-83FA-4B7B-BF41-CB601BA164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407953" y="5116620"/>
            <a:ext cx="2205451" cy="2049009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b="1">
                <a:ea typeface="+mn-lt"/>
                <a:cs typeface="+mn-lt"/>
              </a:rPr>
              <a:t>2014</a:t>
            </a:r>
            <a:r>
              <a:rPr lang="en-US">
                <a:ea typeface="+mn-lt"/>
                <a:cs typeface="+mn-lt"/>
              </a:rPr>
              <a:t>: Microsoft introduced (cascade-based) speech translation in Skype. Around the same time, Google launched Neural Machine Translation (NMT),</a:t>
            </a:r>
            <a:endParaRPr lang="en-US">
              <a:cs typeface="Sabon Next LT"/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230153FE-8F5A-E903-AD9D-FAD7244E186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877805" y="2644842"/>
            <a:ext cx="1161288" cy="1161288"/>
          </a:xfrm>
        </p:spPr>
        <p:txBody>
          <a:bodyPr/>
          <a:lstStyle/>
          <a:p>
            <a:r>
              <a:rPr lang="en-US" sz="2500"/>
              <a:t>2019</a:t>
            </a:r>
          </a:p>
        </p:txBody>
      </p:sp>
    </p:spTree>
    <p:extLst>
      <p:ext uri="{BB962C8B-B14F-4D97-AF65-F5344CB8AC3E}">
        <p14:creationId xmlns:p14="http://schemas.microsoft.com/office/powerpoint/2010/main" val="42306221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itle 33">
            <a:extLst>
              <a:ext uri="{FF2B5EF4-FFF2-40B4-BE49-F238E27FC236}">
                <a16:creationId xmlns:a16="http://schemas.microsoft.com/office/drawing/2014/main" id="{F28D01B5-A5BC-45A3-8718-13BDC694F2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124" y="457199"/>
            <a:ext cx="11731752" cy="1176055"/>
          </a:xfrm>
        </p:spPr>
        <p:txBody>
          <a:bodyPr/>
          <a:lstStyle/>
          <a:p>
            <a:r>
              <a:rPr lang="en-US" sz="2500" b="0"/>
              <a:t>The development of AI-driven translation</a:t>
            </a:r>
            <a:endParaRPr lang="en-US" sz="2500" b="0">
              <a:solidFill>
                <a:srgbClr val="000000"/>
              </a:solidFill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3CD04606-2C05-4AC9-9F6C-C0E9EDF1BC2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46629" y="4665317"/>
            <a:ext cx="4314624" cy="338471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ctr"/>
            <a:r>
              <a:rPr lang="en-US" sz="1800" b="0">
                <a:ea typeface="+mj-lt"/>
                <a:cs typeface="+mj-lt"/>
              </a:rPr>
              <a:t>Future Trends</a:t>
            </a:r>
            <a:endParaRPr lang="en-US" sz="180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7A8BC552-04A5-36FD-5758-5E17CB0400C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279505" y="2660943"/>
            <a:ext cx="1161288" cy="1161288"/>
          </a:xfrm>
        </p:spPr>
        <p:txBody>
          <a:bodyPr/>
          <a:lstStyle/>
          <a:p>
            <a:r>
              <a:rPr lang="en-US" sz="2500">
                <a:latin typeface="Sabon Next LT"/>
                <a:ea typeface="+mn-lt"/>
                <a:cs typeface="+mn-lt"/>
              </a:rPr>
              <a:t>2023</a:t>
            </a:r>
            <a:endParaRPr lang="en-US" sz="2500">
              <a:latin typeface="Sabon Next LT"/>
              <a:cs typeface="Sabon Next LT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DA3309B0-9F41-47B2-8F25-10987486418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577258" y="5109363"/>
            <a:ext cx="4186652" cy="1613581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>
                <a:ea typeface="+mn-lt"/>
                <a:cs typeface="+mn-lt"/>
              </a:rPr>
              <a:t>The future of AI in translation is expected to see further advancements in real-time translation capabilities across multiple modalities, particularly in enhancing the translation of low resource languages and incorporating non-verbal communication cues. LLMs have started to roll out voice capabilities, but audio is still separate from visual input. </a:t>
            </a:r>
            <a:endParaRPr lang="en-US">
              <a:cs typeface="Sabon Next LT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2EFC63F8-23B1-4F22-9868-15EB446170F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434420" y="4665317"/>
            <a:ext cx="4662965" cy="316700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ctr"/>
            <a:r>
              <a:rPr lang="en-US" sz="1800" b="0">
                <a:ea typeface="+mj-lt"/>
                <a:cs typeface="+mj-lt"/>
              </a:rPr>
              <a:t>Recent Advancements</a:t>
            </a:r>
          </a:p>
          <a:p>
            <a:pPr algn="ctr"/>
            <a:endParaRPr lang="en-US" sz="1300" b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AA64E66E-DA3C-42CD-80D9-89BD3A8A401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778478" y="5109363"/>
            <a:ext cx="2408649" cy="1620838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b="1" dirty="0">
                <a:ea typeface="+mn-lt"/>
                <a:cs typeface="+mn-lt"/>
              </a:rPr>
              <a:t>2023: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Translatotron</a:t>
            </a:r>
            <a:r>
              <a:rPr lang="en-US" dirty="0">
                <a:ea typeface="+mn-lt"/>
                <a:cs typeface="+mn-lt"/>
              </a:rPr>
              <a:t>, Meta's SeamlessM4T and others continued to evolve, covering more languages, and improving emotional expressivity</a:t>
            </a:r>
            <a:endParaRPr lang="en-US" dirty="0"/>
          </a:p>
          <a:p>
            <a:endParaRPr lang="en-US">
              <a:cs typeface="Sabon Next LT"/>
            </a:endParaRPr>
          </a:p>
          <a:p>
            <a:endParaRPr lang="en-US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0F443B80-DE7B-85CB-3769-BFAB8DBE2EC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578655" y="2660943"/>
            <a:ext cx="1161288" cy="1161288"/>
          </a:xfrm>
        </p:spPr>
        <p:txBody>
          <a:bodyPr/>
          <a:lstStyle/>
          <a:p>
            <a:r>
              <a:rPr lang="en-US" sz="2500"/>
              <a:t>2024</a:t>
            </a:r>
            <a:endParaRPr lang="en-US" sz="2500">
              <a:cs typeface="Sabon Next LT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913CE214-29C3-EA9D-3970-5DA5596A91F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980355" y="2660943"/>
            <a:ext cx="1161288" cy="1161288"/>
          </a:xfrm>
        </p:spPr>
        <p:txBody>
          <a:bodyPr/>
          <a:lstStyle/>
          <a:p>
            <a:r>
              <a:rPr lang="en-US" sz="2500"/>
              <a:t>2021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6A44816B-378D-41B5-84D7-39CECE2E452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337685" y="5109363"/>
            <a:ext cx="2292538" cy="1301523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b="1">
                <a:ea typeface="+mn-lt"/>
                <a:cs typeface="+mn-lt"/>
              </a:rPr>
              <a:t>2021:</a:t>
            </a:r>
            <a:r>
              <a:rPr lang="en-US">
                <a:ea typeface="+mn-lt"/>
                <a:cs typeface="+mn-lt"/>
              </a:rPr>
              <a:t> Meta introduced SeamlessM4T, a multilingual and multimodal model capable of both text-to-text and speech-to-speech translation.</a:t>
            </a:r>
            <a:endParaRPr lang="en-US">
              <a:cs typeface="Sabon Next LT"/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230153FE-8F5A-E903-AD9D-FAD7244E186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877805" y="2644842"/>
            <a:ext cx="1161288" cy="1161288"/>
          </a:xfrm>
        </p:spPr>
        <p:txBody>
          <a:bodyPr/>
          <a:lstStyle/>
          <a:p>
            <a:r>
              <a:rPr lang="en-US" sz="3600">
                <a:ea typeface="+mn-lt"/>
                <a:cs typeface="+mn-lt"/>
              </a:rPr>
              <a:t>🚀</a:t>
            </a:r>
            <a:endParaRPr lang="en-US" sz="3600">
              <a:cs typeface="Sabon Next LT"/>
            </a:endParaRPr>
          </a:p>
        </p:txBody>
      </p:sp>
    </p:spTree>
    <p:extLst>
      <p:ext uri="{BB962C8B-B14F-4D97-AF65-F5344CB8AC3E}">
        <p14:creationId xmlns:p14="http://schemas.microsoft.com/office/powerpoint/2010/main" val="31708279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EDA75-0988-2AC2-87F8-8DEC83A7B9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2441" y="1061623"/>
            <a:ext cx="5723586" cy="4739104"/>
          </a:xfrm>
        </p:spPr>
        <p:txBody>
          <a:bodyPr/>
          <a:lstStyle/>
          <a:p>
            <a:r>
              <a:rPr lang="en-US"/>
              <a:t>Existing evaluation methods</a:t>
            </a:r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DD186EAB-37C7-E7E6-AE8D-F077D02804F9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48034" t="12992" r="24391" b="20652"/>
          <a:stretch/>
        </p:blipFill>
        <p:spPr>
          <a:xfrm flipH="1" flipV="1">
            <a:off x="443345" y="0"/>
            <a:ext cx="4344695" cy="6359525"/>
          </a:xfrm>
        </p:spPr>
      </p:pic>
    </p:spTree>
    <p:extLst>
      <p:ext uri="{BB962C8B-B14F-4D97-AF65-F5344CB8AC3E}">
        <p14:creationId xmlns:p14="http://schemas.microsoft.com/office/powerpoint/2010/main" val="297313644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13">
      <a:dk1>
        <a:srgbClr val="000000"/>
      </a:dk1>
      <a:lt1>
        <a:srgbClr val="FDFAF6"/>
      </a:lt1>
      <a:dk2>
        <a:srgbClr val="44546A"/>
      </a:dk2>
      <a:lt2>
        <a:srgbClr val="E7E6E6"/>
      </a:lt2>
      <a:accent1>
        <a:srgbClr val="F5CDCE"/>
      </a:accent1>
      <a:accent2>
        <a:srgbClr val="DE8C8C"/>
      </a:accent2>
      <a:accent3>
        <a:srgbClr val="AAC3E8"/>
      </a:accent3>
      <a:accent4>
        <a:srgbClr val="D2D592"/>
      </a:accent4>
      <a:accent5>
        <a:srgbClr val="CCBE89"/>
      </a:accent5>
      <a:accent6>
        <a:srgbClr val="1F2C8F"/>
      </a:accent6>
      <a:hlink>
        <a:srgbClr val="1F2C8F"/>
      </a:hlink>
      <a:folHlink>
        <a:srgbClr val="AAC3E9"/>
      </a:folHlink>
    </a:clrScheme>
    <a:fontScheme name="Custom 22">
      <a:majorFont>
        <a:latin typeface="Arial Black"/>
        <a:ea typeface=""/>
        <a:cs typeface=""/>
      </a:majorFont>
      <a:minorFont>
        <a:latin typeface="Sabon Next L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eometric color block_Win32_SL_v14" id="{59749740-91A0-46B8-82A8-B436C7A8A142}" vid="{B3F8D047-377B-4FC8-B21C-47530C6DE3A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4ECC691EF576D4C9B8754A289D4ECD5" ma:contentTypeVersion="8" ma:contentTypeDescription="Create a new document." ma:contentTypeScope="" ma:versionID="e5acd826562dcef73a69866e95aea983">
  <xsd:schema xmlns:xsd="http://www.w3.org/2001/XMLSchema" xmlns:xs="http://www.w3.org/2001/XMLSchema" xmlns:p="http://schemas.microsoft.com/office/2006/metadata/properties" xmlns:ns2="c741f837-8b7a-4097-8965-26b381b10db5" targetNamespace="http://schemas.microsoft.com/office/2006/metadata/properties" ma:root="true" ma:fieldsID="4ed6001c1e2388c364f4e0399747c670" ns2:_="">
    <xsd:import namespace="c741f837-8b7a-4097-8965-26b381b10db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MediaServiceSearchPropertie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741f837-8b7a-4097-8965-26b381b10db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A719FA4-954C-4FA8-82CB-206659C3B826}">
  <ds:schemaRefs>
    <ds:schemaRef ds:uri="http://schemas.microsoft.com/office/infopath/2007/PartnerControls"/>
    <ds:schemaRef ds:uri="c741f837-8b7a-4097-8965-26b381b10db5"/>
    <ds:schemaRef ds:uri="http://schemas.openxmlformats.org/package/2006/metadata/core-properties"/>
    <ds:schemaRef ds:uri="http://schemas.microsoft.com/office/2006/documentManagement/types"/>
    <ds:schemaRef ds:uri="http://www.w3.org/XML/1998/namespace"/>
    <ds:schemaRef ds:uri="http://purl.org/dc/dcmitype/"/>
    <ds:schemaRef ds:uri="http://purl.org/dc/elements/1.1/"/>
    <ds:schemaRef ds:uri="http://schemas.microsoft.com/office/2006/metadata/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A41AE767-D795-4893-8DC3-A4EA847F546F}">
  <ds:schemaRefs>
    <ds:schemaRef ds:uri="c741f837-8b7a-4097-8965-26b381b10db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16DBB56F-4362-4386-A1A1-3DF898896616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{8E599D99-0727-4DA0-989D-B07455BDB17F}tf78438558_win32</Template>
  <TotalTime>46</TotalTime>
  <Words>1520</Words>
  <Application>Microsoft Office PowerPoint</Application>
  <PresentationFormat>Widescreen</PresentationFormat>
  <Paragraphs>222</Paragraphs>
  <Slides>24</Slides>
  <Notes>24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5" baseType="lpstr">
      <vt:lpstr>Custom</vt:lpstr>
      <vt:lpstr>Evaluating  Speech-to-Speech Translation for Dubbing: Challenges and New Metrics </vt:lpstr>
      <vt:lpstr>agenda</vt:lpstr>
      <vt:lpstr>Text vs Speech translation</vt:lpstr>
      <vt:lpstr>Working with Speech vs. text </vt:lpstr>
      <vt:lpstr>Dubbing and voice-over</vt:lpstr>
      <vt:lpstr>speech-speech translation is entering a new era</vt:lpstr>
      <vt:lpstr>The development of AI-driven translation</vt:lpstr>
      <vt:lpstr>The development of AI-driven translation</vt:lpstr>
      <vt:lpstr>Existing evaluation methods</vt:lpstr>
      <vt:lpstr>Translation Evaluation is still text-based</vt:lpstr>
      <vt:lpstr>Voice quality Is evaluated manually</vt:lpstr>
      <vt:lpstr>Alternative  evaluation methods</vt:lpstr>
      <vt:lpstr>Voice</vt:lpstr>
      <vt:lpstr>Voice - Quality</vt:lpstr>
      <vt:lpstr>Voice - Quality</vt:lpstr>
      <vt:lpstr>Voice - Appropriateness</vt:lpstr>
      <vt:lpstr>Linguistic – accuracy</vt:lpstr>
      <vt:lpstr>Linguistic – style</vt:lpstr>
      <vt:lpstr>Pilot evaluation results</vt:lpstr>
      <vt:lpstr>Pilot setup</vt:lpstr>
      <vt:lpstr>Errors by model, type, severity</vt:lpstr>
      <vt:lpstr>Pilot results vs BLASER</vt:lpstr>
      <vt:lpstr>Correlation Between Human Evaluation and pilot Scores</vt:lpstr>
      <vt:lpstr>Thank 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Evaluating  Speech-to-Speech Translation for Dubbing: Challenges and New Metrics </dc:title>
  <dc:subject/>
  <dc:creator>Fred Bane</dc:creator>
  <cp:lastModifiedBy>Fred Bane</cp:lastModifiedBy>
  <cp:revision>329</cp:revision>
  <dcterms:created xsi:type="dcterms:W3CDTF">2024-08-13T08:54:44Z</dcterms:created>
  <dcterms:modified xsi:type="dcterms:W3CDTF">2024-08-17T08:17:46Z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0x01010014ECC691EF576D4C9B8754A289D4ECD5</vt:lpwstr>
  </property>
</Properties>
</file>